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handoutMasterIdLst>
    <p:handoutMasterId r:id="rId18"/>
  </p:handoutMasterIdLst>
  <p:sldIdLst>
    <p:sldId id="256" r:id="rId5"/>
    <p:sldId id="257" r:id="rId6"/>
    <p:sldId id="259" r:id="rId7"/>
    <p:sldId id="269" r:id="rId8"/>
    <p:sldId id="262" r:id="rId9"/>
    <p:sldId id="263" r:id="rId10"/>
    <p:sldId id="270" r:id="rId11"/>
    <p:sldId id="260" r:id="rId12"/>
    <p:sldId id="272" r:id="rId13"/>
    <p:sldId id="265" r:id="rId14"/>
    <p:sldId id="264" r:id="rId15"/>
    <p:sldId id="266" r:id="rId1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1CDE5A-64A8-42B7-B950-92B1748C5D9A}" v="46" dt="2026-02-19T18:47:21.2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3" autoAdjust="0"/>
    <p:restoredTop sz="94660"/>
  </p:normalViewPr>
  <p:slideViewPr>
    <p:cSldViewPr snapToGrid="0" showGuides="1">
      <p:cViewPr varScale="1">
        <p:scale>
          <a:sx n="96" d="100"/>
          <a:sy n="96" d="100"/>
        </p:scale>
        <p:origin x="102" y="312"/>
      </p:cViewPr>
      <p:guideLst>
        <p:guide orient="horz" pos="2160"/>
        <p:guide pos="3840"/>
      </p:guideLst>
    </p:cSldViewPr>
  </p:slideViewPr>
  <p:notesTextViewPr>
    <p:cViewPr>
      <p:scale>
        <a:sx n="1" d="1"/>
        <a:sy n="1" d="1"/>
      </p:scale>
      <p:origin x="0" y="0"/>
    </p:cViewPr>
  </p:notesTextViewPr>
  <p:notesViewPr>
    <p:cSldViewPr snapToGrid="0" showGuides="1">
      <p:cViewPr varScale="1">
        <p:scale>
          <a:sx n="58" d="100"/>
          <a:sy n="58" d="100"/>
        </p:scale>
        <p:origin x="197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rry Bentler Lone Cone Library" userId="00725624f6731dbc" providerId="LiveId" clId="{EB3A8B89-F4C4-4BAC-B2B2-66969F551817}"/>
    <pc:docChg chg="undo custSel delSld modSld modNotesMaster modHandout">
      <pc:chgData name="Kerry Bentler Lone Cone Library" userId="00725624f6731dbc" providerId="LiveId" clId="{EB3A8B89-F4C4-4BAC-B2B2-66969F551817}" dt="2026-03-02T20:54:09.178" v="1440" actId="20577"/>
      <pc:docMkLst>
        <pc:docMk/>
      </pc:docMkLst>
      <pc:sldChg chg="modSp mod">
        <pc:chgData name="Kerry Bentler Lone Cone Library" userId="00725624f6731dbc" providerId="LiveId" clId="{EB3A8B89-F4C4-4BAC-B2B2-66969F551817}" dt="2026-02-19T18:45:49.083" v="1437" actId="20577"/>
        <pc:sldMkLst>
          <pc:docMk/>
          <pc:sldMk cId="1654255301" sldId="257"/>
        </pc:sldMkLst>
        <pc:spChg chg="mod">
          <ac:chgData name="Kerry Bentler Lone Cone Library" userId="00725624f6731dbc" providerId="LiveId" clId="{EB3A8B89-F4C4-4BAC-B2B2-66969F551817}" dt="2026-02-06T17:29:20.282" v="163"/>
          <ac:spMkLst>
            <pc:docMk/>
            <pc:sldMk cId="1654255301" sldId="257"/>
            <ac:spMk id="5" creationId="{91648C36-46F5-374A-3F01-BFBBED5063CA}"/>
          </ac:spMkLst>
        </pc:spChg>
        <pc:spChg chg="mod">
          <ac:chgData name="Kerry Bentler Lone Cone Library" userId="00725624f6731dbc" providerId="LiveId" clId="{EB3A8B89-F4C4-4BAC-B2B2-66969F551817}" dt="2026-02-19T18:45:49.083" v="1437" actId="20577"/>
          <ac:spMkLst>
            <pc:docMk/>
            <pc:sldMk cId="1654255301" sldId="257"/>
            <ac:spMk id="14" creationId="{00000000-0000-0000-0000-000000000000}"/>
          </ac:spMkLst>
        </pc:spChg>
      </pc:sldChg>
      <pc:sldChg chg="modSp mod">
        <pc:chgData name="Kerry Bentler Lone Cone Library" userId="00725624f6731dbc" providerId="LiveId" clId="{EB3A8B89-F4C4-4BAC-B2B2-66969F551817}" dt="2026-02-06T17:16:35.858" v="122" actId="33524"/>
        <pc:sldMkLst>
          <pc:docMk/>
          <pc:sldMk cId="4224509479" sldId="260"/>
        </pc:sldMkLst>
        <pc:spChg chg="mod">
          <ac:chgData name="Kerry Bentler Lone Cone Library" userId="00725624f6731dbc" providerId="LiveId" clId="{EB3A8B89-F4C4-4BAC-B2B2-66969F551817}" dt="2026-02-06T17:16:35.858" v="122" actId="33524"/>
          <ac:spMkLst>
            <pc:docMk/>
            <pc:sldMk cId="4224509479" sldId="260"/>
            <ac:spMk id="5" creationId="{C773283D-C27E-44FE-B758-9A1CFD938716}"/>
          </ac:spMkLst>
        </pc:spChg>
      </pc:sldChg>
      <pc:sldChg chg="addSp delSp modSp mod">
        <pc:chgData name="Kerry Bentler Lone Cone Library" userId="00725624f6731dbc" providerId="LiveId" clId="{EB3A8B89-F4C4-4BAC-B2B2-66969F551817}" dt="2026-02-17T18:17:54.641" v="919" actId="14100"/>
        <pc:sldMkLst>
          <pc:docMk/>
          <pc:sldMk cId="2224495804" sldId="262"/>
        </pc:sldMkLst>
        <pc:spChg chg="mod">
          <ac:chgData name="Kerry Bentler Lone Cone Library" userId="00725624f6731dbc" providerId="LiveId" clId="{EB3A8B89-F4C4-4BAC-B2B2-66969F551817}" dt="2026-02-17T18:07:35.697" v="430" actId="20577"/>
          <ac:spMkLst>
            <pc:docMk/>
            <pc:sldMk cId="2224495804" sldId="262"/>
            <ac:spMk id="3" creationId="{00000000-0000-0000-0000-000000000000}"/>
          </ac:spMkLst>
        </pc:spChg>
        <pc:spChg chg="mod">
          <ac:chgData name="Kerry Bentler Lone Cone Library" userId="00725624f6731dbc" providerId="LiveId" clId="{EB3A8B89-F4C4-4BAC-B2B2-66969F551817}" dt="2026-02-17T18:08:59.320" v="445" actId="14100"/>
          <ac:spMkLst>
            <pc:docMk/>
            <pc:sldMk cId="2224495804" sldId="262"/>
            <ac:spMk id="4" creationId="{00000000-0000-0000-0000-000000000000}"/>
          </ac:spMkLst>
        </pc:spChg>
        <pc:spChg chg="mod">
          <ac:chgData name="Kerry Bentler Lone Cone Library" userId="00725624f6731dbc" providerId="LiveId" clId="{EB3A8B89-F4C4-4BAC-B2B2-66969F551817}" dt="2026-02-17T18:17:54.641" v="919" actId="14100"/>
          <ac:spMkLst>
            <pc:docMk/>
            <pc:sldMk cId="2224495804" sldId="262"/>
            <ac:spMk id="5" creationId="{00000000-0000-0000-0000-000000000000}"/>
          </ac:spMkLst>
        </pc:spChg>
        <pc:spChg chg="add mod">
          <ac:chgData name="Kerry Bentler Lone Cone Library" userId="00725624f6731dbc" providerId="LiveId" clId="{EB3A8B89-F4C4-4BAC-B2B2-66969F551817}" dt="2026-02-17T18:16:43.830" v="915" actId="115"/>
          <ac:spMkLst>
            <pc:docMk/>
            <pc:sldMk cId="2224495804" sldId="262"/>
            <ac:spMk id="16" creationId="{3864D8FE-47CD-92E6-7109-5C328382F8A9}"/>
          </ac:spMkLst>
        </pc:spChg>
        <pc:picChg chg="add mod">
          <ac:chgData name="Kerry Bentler Lone Cone Library" userId="00725624f6731dbc" providerId="LiveId" clId="{EB3A8B89-F4C4-4BAC-B2B2-66969F551817}" dt="2026-02-17T18:10:58.377" v="464" actId="1076"/>
          <ac:picMkLst>
            <pc:docMk/>
            <pc:sldMk cId="2224495804" sldId="262"/>
            <ac:picMk id="8" creationId="{35DC3F09-437C-AC42-2E71-00605E992D65}"/>
          </ac:picMkLst>
        </pc:picChg>
        <pc:picChg chg="add mod">
          <ac:chgData name="Kerry Bentler Lone Cone Library" userId="00725624f6731dbc" providerId="LiveId" clId="{EB3A8B89-F4C4-4BAC-B2B2-66969F551817}" dt="2026-02-17T18:11:00.108" v="465" actId="1076"/>
          <ac:picMkLst>
            <pc:docMk/>
            <pc:sldMk cId="2224495804" sldId="262"/>
            <ac:picMk id="11" creationId="{01C8C9DB-83E6-1106-2C13-7E504A959B6F}"/>
          </ac:picMkLst>
        </pc:picChg>
        <pc:picChg chg="add mod">
          <ac:chgData name="Kerry Bentler Lone Cone Library" userId="00725624f6731dbc" providerId="LiveId" clId="{EB3A8B89-F4C4-4BAC-B2B2-66969F551817}" dt="2026-02-17T18:11:04.695" v="468" actId="1076"/>
          <ac:picMkLst>
            <pc:docMk/>
            <pc:sldMk cId="2224495804" sldId="262"/>
            <ac:picMk id="14" creationId="{6202F340-16B0-4E2E-7D13-CD577542FFB4}"/>
          </ac:picMkLst>
        </pc:picChg>
      </pc:sldChg>
      <pc:sldChg chg="addSp delSp modSp mod">
        <pc:chgData name="Kerry Bentler Lone Cone Library" userId="00725624f6731dbc" providerId="LiveId" clId="{EB3A8B89-F4C4-4BAC-B2B2-66969F551817}" dt="2026-03-02T20:54:09.178" v="1440" actId="20577"/>
        <pc:sldMkLst>
          <pc:docMk/>
          <pc:sldMk cId="1527004159" sldId="263"/>
        </pc:sldMkLst>
        <pc:spChg chg="add mod">
          <ac:chgData name="Kerry Bentler Lone Cone Library" userId="00725624f6731dbc" providerId="LiveId" clId="{EB3A8B89-F4C4-4BAC-B2B2-66969F551817}" dt="2026-02-10T20:30:37.655" v="326" actId="14100"/>
          <ac:spMkLst>
            <pc:docMk/>
            <pc:sldMk cId="1527004159" sldId="263"/>
            <ac:spMk id="11" creationId="{DFD1CB4E-2342-4549-FBE9-02850E3451F7}"/>
          </ac:spMkLst>
        </pc:spChg>
        <pc:spChg chg="add mod">
          <ac:chgData name="Kerry Bentler Lone Cone Library" userId="00725624f6731dbc" providerId="LiveId" clId="{EB3A8B89-F4C4-4BAC-B2B2-66969F551817}" dt="2026-02-10T20:30:47.093" v="329" actId="14100"/>
          <ac:spMkLst>
            <pc:docMk/>
            <pc:sldMk cId="1527004159" sldId="263"/>
            <ac:spMk id="13" creationId="{7E60BB59-10D9-40E2-639B-9EF13BDF5D8C}"/>
          </ac:spMkLst>
        </pc:spChg>
        <pc:spChg chg="add mod">
          <ac:chgData name="Kerry Bentler Lone Cone Library" userId="00725624f6731dbc" providerId="LiveId" clId="{EB3A8B89-F4C4-4BAC-B2B2-66969F551817}" dt="2026-02-10T20:30:31.530" v="324" actId="14100"/>
          <ac:spMkLst>
            <pc:docMk/>
            <pc:sldMk cId="1527004159" sldId="263"/>
            <ac:spMk id="15" creationId="{AC3FD81E-3FAD-F1C7-322B-3A7A3DE9968F}"/>
          </ac:spMkLst>
        </pc:spChg>
        <pc:spChg chg="add mod">
          <ac:chgData name="Kerry Bentler Lone Cone Library" userId="00725624f6731dbc" providerId="LiveId" clId="{EB3A8B89-F4C4-4BAC-B2B2-66969F551817}" dt="2026-03-02T20:54:09.178" v="1440" actId="20577"/>
          <ac:spMkLst>
            <pc:docMk/>
            <pc:sldMk cId="1527004159" sldId="263"/>
            <ac:spMk id="16" creationId="{4E2EDF1F-31F1-4290-CA06-C3A82CF91B99}"/>
          </ac:spMkLst>
        </pc:spChg>
        <pc:picChg chg="add mod">
          <ac:chgData name="Kerry Bentler Lone Cone Library" userId="00725624f6731dbc" providerId="LiveId" clId="{EB3A8B89-F4C4-4BAC-B2B2-66969F551817}" dt="2026-02-06T19:36:18.033" v="193" actId="1076"/>
          <ac:picMkLst>
            <pc:docMk/>
            <pc:sldMk cId="1527004159" sldId="263"/>
            <ac:picMk id="4" creationId="{A8481E96-1325-B50A-E0CB-BBF06A37C784}"/>
          </ac:picMkLst>
        </pc:picChg>
        <pc:picChg chg="add mod">
          <ac:chgData name="Kerry Bentler Lone Cone Library" userId="00725624f6731dbc" providerId="LiveId" clId="{EB3A8B89-F4C4-4BAC-B2B2-66969F551817}" dt="2026-02-06T19:36:09.226" v="191" actId="14100"/>
          <ac:picMkLst>
            <pc:docMk/>
            <pc:sldMk cId="1527004159" sldId="263"/>
            <ac:picMk id="6" creationId="{A75D662B-AB1A-4BF5-3C39-954B5D497759}"/>
          </ac:picMkLst>
        </pc:picChg>
        <pc:picChg chg="add mod">
          <ac:chgData name="Kerry Bentler Lone Cone Library" userId="00725624f6731dbc" providerId="LiveId" clId="{EB3A8B89-F4C4-4BAC-B2B2-66969F551817}" dt="2026-02-10T20:21:00.928" v="220" actId="1076"/>
          <ac:picMkLst>
            <pc:docMk/>
            <pc:sldMk cId="1527004159" sldId="263"/>
            <ac:picMk id="8" creationId="{B8F1B15E-99C8-1902-3C1C-51CB2F8D5E7E}"/>
          </ac:picMkLst>
        </pc:picChg>
        <pc:picChg chg="add mod">
          <ac:chgData name="Kerry Bentler Lone Cone Library" userId="00725624f6731dbc" providerId="LiveId" clId="{EB3A8B89-F4C4-4BAC-B2B2-66969F551817}" dt="2026-02-10T20:30:23.144" v="322" actId="1076"/>
          <ac:picMkLst>
            <pc:docMk/>
            <pc:sldMk cId="1527004159" sldId="263"/>
            <ac:picMk id="19" creationId="{F77FB354-4F58-9591-3E94-E6F80B13CFF5}"/>
          </ac:picMkLst>
        </pc:picChg>
      </pc:sldChg>
      <pc:sldChg chg="delSp modSp mod">
        <pc:chgData name="Kerry Bentler Lone Cone Library" userId="00725624f6731dbc" providerId="LiveId" clId="{EB3A8B89-F4C4-4BAC-B2B2-66969F551817}" dt="2026-02-19T18:47:21.274" v="1438" actId="1076"/>
        <pc:sldMkLst>
          <pc:docMk/>
          <pc:sldMk cId="1800380133" sldId="264"/>
        </pc:sldMkLst>
        <pc:spChg chg="mod">
          <ac:chgData name="Kerry Bentler Lone Cone Library" userId="00725624f6731dbc" providerId="LiveId" clId="{EB3A8B89-F4C4-4BAC-B2B2-66969F551817}" dt="2026-02-19T00:10:45.754" v="924" actId="20577"/>
          <ac:spMkLst>
            <pc:docMk/>
            <pc:sldMk cId="1800380133" sldId="264"/>
            <ac:spMk id="3" creationId="{D838AECD-BAC1-D096-0121-1A8833926526}"/>
          </ac:spMkLst>
        </pc:spChg>
        <pc:picChg chg="mod">
          <ac:chgData name="Kerry Bentler Lone Cone Library" userId="00725624f6731dbc" providerId="LiveId" clId="{EB3A8B89-F4C4-4BAC-B2B2-66969F551817}" dt="2026-02-19T00:10:42.274" v="923" actId="1076"/>
          <ac:picMkLst>
            <pc:docMk/>
            <pc:sldMk cId="1800380133" sldId="264"/>
            <ac:picMk id="5" creationId="{DECFACAF-7D95-6BB1-0797-DCD58FAF64D9}"/>
          </ac:picMkLst>
        </pc:picChg>
        <pc:picChg chg="mod">
          <ac:chgData name="Kerry Bentler Lone Cone Library" userId="00725624f6731dbc" providerId="LiveId" clId="{EB3A8B89-F4C4-4BAC-B2B2-66969F551817}" dt="2026-02-19T18:47:21.274" v="1438" actId="1076"/>
          <ac:picMkLst>
            <pc:docMk/>
            <pc:sldMk cId="1800380133" sldId="264"/>
            <ac:picMk id="1048" creationId="{119BE6D0-1904-7A61-84F5-553146E74308}"/>
          </ac:picMkLst>
        </pc:picChg>
        <pc:picChg chg="mod">
          <ac:chgData name="Kerry Bentler Lone Cone Library" userId="00725624f6731dbc" providerId="LiveId" clId="{EB3A8B89-F4C4-4BAC-B2B2-66969F551817}" dt="2026-02-19T00:10:40.701" v="922" actId="1076"/>
          <ac:picMkLst>
            <pc:docMk/>
            <pc:sldMk cId="1800380133" sldId="264"/>
            <ac:picMk id="1056" creationId="{85374766-419F-01DD-3FD6-0AD6E8C86AA7}"/>
          </ac:picMkLst>
        </pc:picChg>
      </pc:sldChg>
      <pc:sldChg chg="addSp modSp mod">
        <pc:chgData name="Kerry Bentler Lone Cone Library" userId="00725624f6731dbc" providerId="LiveId" clId="{EB3A8B89-F4C4-4BAC-B2B2-66969F551817}" dt="2026-02-19T18:45:31.044" v="1414" actId="20577"/>
        <pc:sldMkLst>
          <pc:docMk/>
          <pc:sldMk cId="64291622" sldId="269"/>
        </pc:sldMkLst>
        <pc:spChg chg="mod">
          <ac:chgData name="Kerry Bentler Lone Cone Library" userId="00725624f6731dbc" providerId="LiveId" clId="{EB3A8B89-F4C4-4BAC-B2B2-66969F551817}" dt="2026-02-19T18:45:31.044" v="1414" actId="20577"/>
          <ac:spMkLst>
            <pc:docMk/>
            <pc:sldMk cId="64291622" sldId="269"/>
            <ac:spMk id="2" creationId="{E6B9C372-7486-E58E-5591-D9A795FD5DF6}"/>
          </ac:spMkLst>
        </pc:spChg>
        <pc:spChg chg="mod">
          <ac:chgData name="Kerry Bentler Lone Cone Library" userId="00725624f6731dbc" providerId="LiveId" clId="{EB3A8B89-F4C4-4BAC-B2B2-66969F551817}" dt="2026-02-19T18:41:50.793" v="1379" actId="14100"/>
          <ac:spMkLst>
            <pc:docMk/>
            <pc:sldMk cId="64291622" sldId="269"/>
            <ac:spMk id="3" creationId="{D2ED0C91-12E1-0044-CB50-993068CAA94D}"/>
          </ac:spMkLst>
        </pc:spChg>
        <pc:spChg chg="mod">
          <ac:chgData name="Kerry Bentler Lone Cone Library" userId="00725624f6731dbc" providerId="LiveId" clId="{EB3A8B89-F4C4-4BAC-B2B2-66969F551817}" dt="2026-02-19T18:37:30.030" v="1054" actId="27636"/>
          <ac:spMkLst>
            <pc:docMk/>
            <pc:sldMk cId="64291622" sldId="269"/>
            <ac:spMk id="5" creationId="{E9EA8A68-E9C4-80C3-3237-9FE40CE757CF}"/>
          </ac:spMkLst>
        </pc:spChg>
        <pc:spChg chg="add mod">
          <ac:chgData name="Kerry Bentler Lone Cone Library" userId="00725624f6731dbc" providerId="LiveId" clId="{EB3A8B89-F4C4-4BAC-B2B2-66969F551817}" dt="2026-02-19T18:42:34.427" v="1388" actId="207"/>
          <ac:spMkLst>
            <pc:docMk/>
            <pc:sldMk cId="64291622" sldId="269"/>
            <ac:spMk id="7" creationId="{4CDA606F-444D-D066-714B-B635A157FD92}"/>
          </ac:spMkLst>
        </pc:spChg>
        <pc:spChg chg="add mod">
          <ac:chgData name="Kerry Bentler Lone Cone Library" userId="00725624f6731dbc" providerId="LiveId" clId="{EB3A8B89-F4C4-4BAC-B2B2-66969F551817}" dt="2026-02-19T18:42:37.156" v="1389" actId="113"/>
          <ac:spMkLst>
            <pc:docMk/>
            <pc:sldMk cId="64291622" sldId="269"/>
            <ac:spMk id="8" creationId="{59208F12-4671-8033-6375-21C83838BEE3}"/>
          </ac:spMkLst>
        </pc:spChg>
        <pc:graphicFrameChg chg="add mod">
          <ac:chgData name="Kerry Bentler Lone Cone Library" userId="00725624f6731dbc" providerId="LiveId" clId="{EB3A8B89-F4C4-4BAC-B2B2-66969F551817}" dt="2026-02-19T18:36:12.217" v="977" actId="1076"/>
          <ac:graphicFrameMkLst>
            <pc:docMk/>
            <pc:sldMk cId="64291622" sldId="269"/>
            <ac:graphicFrameMk id="4" creationId="{8B4475ED-F6C6-D313-52D0-E55CA2BAD512}"/>
          </ac:graphicFrameMkLst>
        </pc:graphicFrameChg>
        <pc:graphicFrameChg chg="add mod">
          <ac:chgData name="Kerry Bentler Lone Cone Library" userId="00725624f6731dbc" providerId="LiveId" clId="{EB3A8B89-F4C4-4BAC-B2B2-66969F551817}" dt="2026-02-19T18:38:37.955" v="1062" actId="1076"/>
          <ac:graphicFrameMkLst>
            <pc:docMk/>
            <pc:sldMk cId="64291622" sldId="269"/>
            <ac:graphicFrameMk id="6" creationId="{EE1BC4EC-16DE-9CBD-5E1B-34AFCAC88B3F}"/>
          </ac:graphicFrameMkLst>
        </pc:graphicFrameChg>
      </pc:sldChg>
      <pc:sldChg chg="modSp mod">
        <pc:chgData name="Kerry Bentler Lone Cone Library" userId="00725624f6731dbc" providerId="LiveId" clId="{EB3A8B89-F4C4-4BAC-B2B2-66969F551817}" dt="2026-02-19T00:11:36.302" v="956" actId="20577"/>
        <pc:sldMkLst>
          <pc:docMk/>
          <pc:sldMk cId="4255418001" sldId="272"/>
        </pc:sldMkLst>
        <pc:spChg chg="mod">
          <ac:chgData name="Kerry Bentler Lone Cone Library" userId="00725624f6731dbc" providerId="LiveId" clId="{EB3A8B89-F4C4-4BAC-B2B2-66969F551817}" dt="2026-02-06T17:17:02.893" v="160" actId="20577"/>
          <ac:spMkLst>
            <pc:docMk/>
            <pc:sldMk cId="4255418001" sldId="272"/>
            <ac:spMk id="3" creationId="{E8182F33-2A47-A855-71D0-AC4FD920B679}"/>
          </ac:spMkLst>
        </pc:spChg>
        <pc:spChg chg="mod">
          <ac:chgData name="Kerry Bentler Lone Cone Library" userId="00725624f6731dbc" providerId="LiveId" clId="{EB3A8B89-F4C4-4BAC-B2B2-66969F551817}" dt="2026-02-19T00:11:36.302" v="956" actId="20577"/>
          <ac:spMkLst>
            <pc:docMk/>
            <pc:sldMk cId="4255418001" sldId="272"/>
            <ac:spMk id="4" creationId="{E6060467-7D8C-CA1B-2CFF-599B77EAD99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3CEAAF3-9831-450B-8D59-2C09DB96C8FC}" type="datetimeFigureOut">
              <a:rPr lang="en-US"/>
              <a:t>3/2/2026</a:t>
            </a:fld>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6834459-7356-44BF-850D-8B30C4FB3B6B}" type="slidenum">
              <a:rPr/>
              <a:t>‹#›</a:t>
            </a:fld>
            <a:endParaRPr/>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D50CD79-FC16-4410-AB61-17F26E6D3BC8}" type="datetimeFigureOut">
              <a:rPr lang="en-US"/>
              <a:t>3/2/2026</a:t>
            </a:fld>
            <a:endParaRPr/>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A3C37BE-C303-496D-B5CD-85F2937540FC}" type="slidenum">
              <a:rPr/>
              <a:t>‹#›</a:t>
            </a:fld>
            <a:endParaRPr/>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Arial" pitchFamily="34" charset="0"/>
                <a:cs typeface="Arial" pitchFamily="34" charset="0"/>
              </a:rPr>
              <a:t>NOTE:</a:t>
            </a:r>
          </a:p>
          <a:p>
            <a:r>
              <a:rPr lang="en-US" i="1" dirty="0">
                <a:latin typeface="Arial" pitchFamily="34" charset="0"/>
                <a:cs typeface="Arial" pitchFamily="34" charset="0"/>
              </a:rPr>
              <a:t>To change the  image on this slide, select the picture and delete it. Then click the Pictures icon in the placeholder to insert your own image.</a:t>
            </a:r>
          </a:p>
        </p:txBody>
      </p:sp>
      <p:sp>
        <p:nvSpPr>
          <p:cNvPr id="4" name="Slide Number Placeholder 3"/>
          <p:cNvSpPr>
            <a:spLocks noGrp="1"/>
          </p:cNvSpPr>
          <p:nvPr>
            <p:ph type="sldNum" sz="quarter" idx="10"/>
          </p:nvPr>
        </p:nvSpPr>
        <p:spPr/>
        <p:txBody>
          <a:bodyPr/>
          <a:lstStyle/>
          <a:p>
            <a:fld id="{0A3C37BE-C303-496D-B5CD-85F2937540FC}" type="slidenum">
              <a:rPr lang="en-US" smtClean="0"/>
              <a:t>1</a:t>
            </a:fld>
            <a:endParaRPr lang="en-US"/>
          </a:p>
        </p:txBody>
      </p:sp>
    </p:spTree>
    <p:extLst>
      <p:ext uri="{BB962C8B-B14F-4D97-AF65-F5344CB8AC3E}">
        <p14:creationId xmlns:p14="http://schemas.microsoft.com/office/powerpoint/2010/main" val="240615026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Picture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4445" y="0"/>
            <a:ext cx="1747524" cy="2292094"/>
          </a:xfrm>
          <a:prstGeom prst="rect">
            <a:avLst/>
          </a:prstGeom>
        </p:spPr>
      </p:pic>
      <p:sp>
        <p:nvSpPr>
          <p:cNvPr id="2" name="Title 1"/>
          <p:cNvSpPr>
            <a:spLocks noGrp="1"/>
          </p:cNvSpPr>
          <p:nvPr>
            <p:ph type="ctrTitle"/>
          </p:nvPr>
        </p:nvSpPr>
        <p:spPr>
          <a:xfrm>
            <a:off x="1104900" y="2292094"/>
            <a:ext cx="1009650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898" y="4511784"/>
            <a:ext cx="10096501"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 name="Date Placeholder 3"/>
          <p:cNvSpPr>
            <a:spLocks noGrp="1"/>
          </p:cNvSpPr>
          <p:nvPr>
            <p:ph type="dt" sz="half" idx="10"/>
          </p:nvPr>
        </p:nvSpPr>
        <p:spPr/>
        <p:txBody>
          <a:bodyPr/>
          <a:lstStyle>
            <a:lvl1pPr>
              <a:defRPr baseline="0">
                <a:solidFill>
                  <a:schemeClr val="tx1">
                    <a:lumMod val="20000"/>
                    <a:lumOff val="80000"/>
                  </a:schemeClr>
                </a:solidFill>
              </a:defRPr>
            </a:lvl1pPr>
          </a:lstStyle>
          <a:p>
            <a:fld id="{402B9795-92DC-40DC-A1CA-9A4B349D7824}" type="datetimeFigureOut">
              <a:rPr lang="en-US" smtClean="0"/>
              <a:pPr/>
              <a:t>3/2/2026</a:t>
            </a:fld>
            <a:endParaRPr lang="en-US" dirty="0"/>
          </a:p>
        </p:txBody>
      </p:sp>
      <p:sp>
        <p:nvSpPr>
          <p:cNvPr id="5" name="Footer Placeholder 4"/>
          <p:cNvSpPr>
            <a:spLocks noGrp="1"/>
          </p:cNvSpPr>
          <p:nvPr>
            <p:ph type="ftr" sz="quarter" idx="11"/>
          </p:nvPr>
        </p:nvSpPr>
        <p:spPr/>
        <p:txBody>
          <a:bodyPr/>
          <a:lstStyle>
            <a:lvl1pPr>
              <a:defRPr baseline="0">
                <a:solidFill>
                  <a:schemeClr val="tx1">
                    <a:lumMod val="20000"/>
                    <a:lumOff val="80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baseline="0">
                <a:solidFill>
                  <a:schemeClr val="tx1">
                    <a:lumMod val="20000"/>
                    <a:lumOff val="80000"/>
                  </a:schemeClr>
                </a:solidFill>
              </a:defRPr>
            </a:lvl1pPr>
          </a:lstStyle>
          <a:p>
            <a:fld id="{0FF54DE5-C571-48E8-A5BC-B369434E2F44}" type="slidenum">
              <a:rPr lang="en-US" smtClean="0"/>
              <a:pPr/>
              <a:t>‹#›</a:t>
            </a:fld>
            <a:endParaRPr lang="en-US"/>
          </a:p>
        </p:txBody>
      </p:sp>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endParaRPr/>
          </a:p>
        </p:txBody>
      </p:sp>
      <p:sp>
        <p:nvSpPr>
          <p:cNvPr id="4" name="Text Placeholder 3"/>
          <p:cNvSpPr>
            <a:spLocks noGrp="1"/>
          </p:cNvSpPr>
          <p:nvPr>
            <p:ph type="body" sz="half" idx="2"/>
          </p:nvPr>
        </p:nvSpPr>
        <p:spPr>
          <a:xfrm>
            <a:off x="1104900" y="1600200"/>
            <a:ext cx="3396996"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654671" y="1600199"/>
            <a:ext cx="6430912" cy="4572001"/>
          </a:xfrm>
        </p:spPr>
        <p:txBody>
          <a:bodyPr tIns="118872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402B9795-92DC-40DC-A1CA-9A4B349D7824}" type="datetimeFigureOut">
              <a:rPr lang="en-US"/>
              <a:t>3/2/2026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7696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3/2/2026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20120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65125"/>
            <a:ext cx="1714500" cy="5811838"/>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04900" y="365125"/>
            <a:ext cx="809889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3/2/2026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grpSp>
        <p:nvGrpSpPr>
          <p:cNvPr id="7" name="Group 6"/>
          <p:cNvGrpSpPr/>
          <p:nvPr/>
        </p:nvGrpSpPr>
        <p:grpSpPr>
          <a:xfrm rot="5400000">
            <a:off x="6514047" y="3228843"/>
            <a:ext cx="5632704" cy="84403"/>
            <a:chOff x="1073150" y="1219201"/>
            <a:chExt cx="10058400" cy="63125"/>
          </a:xfrm>
        </p:grpSpPr>
        <p:cxnSp>
          <p:nvCxnSpPr>
            <p:cNvPr id="8" name="Straight Connector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3/2/2026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7868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r>
              <a:rPr lang="en-US"/>
              <a:t>Click icon to add picture</a:t>
            </a:r>
            <a:endParaRPr/>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4" name="Group 13"/>
          <p:cNvGrpSpPr/>
          <p:nvPr/>
        </p:nvGrpSpPr>
        <p:grpSpPr>
          <a:xfrm>
            <a:off x="0" y="1143000"/>
            <a:ext cx="12192000" cy="63125"/>
            <a:chOff x="507492" y="1501519"/>
            <a:chExt cx="8129016" cy="63125"/>
          </a:xfrm>
        </p:grpSpPr>
        <p:cxnSp>
          <p:nvCxnSpPr>
            <p:cNvPr id="15"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grpSp>
        <p:nvGrpSpPr>
          <p:cNvPr id="13" name="Group 12"/>
          <p:cNvGrpSpPr/>
          <p:nvPr/>
        </p:nvGrpSpPr>
        <p:grpSpPr>
          <a:xfrm rot="10800000">
            <a:off x="0" y="5645510"/>
            <a:ext cx="12192000" cy="63125"/>
            <a:chOff x="507492" y="1501519"/>
            <a:chExt cx="8129016" cy="63125"/>
          </a:xfrm>
        </p:grpSpPr>
        <p:cxnSp>
          <p:nvCxnSpPr>
            <p:cNvPr id="17" name="Straight Connecto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2514600"/>
            <a:ext cx="12192000" cy="3194035"/>
            <a:chOff x="647402" y="2514600"/>
            <a:chExt cx="10838688" cy="3194035"/>
          </a:xfrm>
        </p:grpSpPr>
        <p:grpSp>
          <p:nvGrpSpPr>
            <p:cNvPr id="9" name="Group 8"/>
            <p:cNvGrpSpPr/>
            <p:nvPr/>
          </p:nvGrpSpPr>
          <p:grpSpPr>
            <a:xfrm>
              <a:off x="647402" y="2514600"/>
              <a:ext cx="10838688" cy="63125"/>
              <a:chOff x="507492" y="1501519"/>
              <a:chExt cx="8129016" cy="63125"/>
            </a:xfrm>
          </p:grpSpPr>
          <p:cxnSp>
            <p:nvCxnSpPr>
              <p:cNvPr id="14" name="Straight Connector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rot="10800000">
              <a:off x="647402" y="5645510"/>
              <a:ext cx="10838688" cy="63125"/>
              <a:chOff x="507492" y="1501519"/>
              <a:chExt cx="8129016" cy="63125"/>
            </a:xfrm>
          </p:grpSpPr>
          <p:cxnSp>
            <p:nvCxnSpPr>
              <p:cNvPr id="12" name="Straight Connector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pic>
        <p:nvPicPr>
          <p:cNvPr id="7" name="Picture 6"/>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880" y="0"/>
            <a:ext cx="1783188" cy="2971806"/>
          </a:xfrm>
          <a:prstGeom prst="rect">
            <a:avLst/>
          </a:prstGeom>
        </p:spPr>
      </p:pic>
      <p:sp>
        <p:nvSpPr>
          <p:cNvPr id="2" name="Title 1"/>
          <p:cNvSpPr>
            <a:spLocks noGrp="1"/>
          </p:cNvSpPr>
          <p:nvPr>
            <p:ph type="title"/>
          </p:nvPr>
        </p:nvSpPr>
        <p:spPr>
          <a:xfrm>
            <a:off x="1104899" y="2971806"/>
            <a:ext cx="10071099" cy="1684150"/>
          </a:xfrm>
        </p:spPr>
        <p:txBody>
          <a:bodyPr anchor="ctr">
            <a:normAutofit/>
          </a:bodyPr>
          <a:lstStyle>
            <a:lvl1pPr>
              <a:defRPr sz="4400" cap="all"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104899" y="4655956"/>
            <a:ext cx="10071099" cy="509750"/>
          </a:xfrm>
        </p:spPr>
        <p:txBody>
          <a:bodyPr>
            <a:normAutofit/>
          </a:bodyPr>
          <a:lstStyle>
            <a:lvl1pPr marL="0" indent="0">
              <a:spcBef>
                <a:spcPts val="0"/>
              </a:spcBef>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2B9795-92DC-40DC-A1CA-9A4B349D7824}" type="datetimeFigureOut">
              <a:rPr lang="en-US"/>
              <a:t>3/2/2026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60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04900" y="1600200"/>
            <a:ext cx="4914900" cy="4571999"/>
          </a:xfrm>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600200"/>
            <a:ext cx="4914900" cy="4571999"/>
          </a:xfrm>
        </p:spPr>
        <p:txBody>
          <a:bodyPr/>
          <a:lstStyle>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t>3/2/2026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5277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10490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4900" y="2424112"/>
            <a:ext cx="4919472" cy="374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6611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66110" y="2424112"/>
            <a:ext cx="4919472" cy="374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402B9795-92DC-40DC-A1CA-9A4B349D7824}" type="datetimeFigureOut">
              <a:rPr lang="en-US"/>
              <a:t>3/2/2026</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971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402B9795-92DC-40DC-A1CA-9A4B349D7824}" type="datetimeFigureOut">
              <a:rPr lang="en-US"/>
              <a:t>3/2/2026</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17581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B9795-92DC-40DC-A1CA-9A4B349D7824}" type="datetimeFigureOut">
              <a:rPr lang="en-US"/>
              <a:t>3/2/2026</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024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endParaRPr/>
          </a:p>
        </p:txBody>
      </p:sp>
      <p:sp>
        <p:nvSpPr>
          <p:cNvPr id="4" name="Text Placeholder 3"/>
          <p:cNvSpPr>
            <a:spLocks noGrp="1"/>
          </p:cNvSpPr>
          <p:nvPr>
            <p:ph type="body" sz="half" idx="2"/>
          </p:nvPr>
        </p:nvSpPr>
        <p:spPr>
          <a:xfrm>
            <a:off x="1104900" y="1600200"/>
            <a:ext cx="4384548"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p:cNvSpPr>
            <a:spLocks noGrp="1"/>
          </p:cNvSpPr>
          <p:nvPr>
            <p:ph idx="1"/>
          </p:nvPr>
        </p:nvSpPr>
        <p:spPr>
          <a:xfrm>
            <a:off x="5641848" y="1600199"/>
            <a:ext cx="5445252" cy="4572001"/>
          </a:xfrm>
        </p:spPr>
        <p:txBody>
          <a:bodyPr>
            <a:normAutofit/>
          </a:bodyPr>
          <a:lstStyle>
            <a:lvl1pPr>
              <a:defRPr sz="2000"/>
            </a:lvl1pPr>
            <a:lvl2pPr>
              <a:defRPr sz="16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t>3/2/2026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7697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a:defRPr sz="1200" baseline="0">
                <a:solidFill>
                  <a:schemeClr val="tx1">
                    <a:lumMod val="75000"/>
                  </a:schemeClr>
                </a:solidFill>
              </a:defRPr>
            </a:lvl1pPr>
          </a:lstStyle>
          <a:p>
            <a:fld id="{402B9795-92DC-40DC-A1CA-9A4B349D7824}" type="datetimeFigureOut">
              <a:rPr lang="en-US" smtClean="0"/>
              <a:pPr/>
              <a:t>3/2/2026</a:t>
            </a:fld>
            <a:endParaRPr lang="en-US"/>
          </a:p>
        </p:txBody>
      </p:sp>
      <p:sp>
        <p:nvSpPr>
          <p:cNvPr id="5" name="Footer Placeholder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a:defRPr sz="1200" baseline="0">
                <a:solidFill>
                  <a:schemeClr val="tx1">
                    <a:lumMod val="75000"/>
                  </a:schemeClr>
                </a:solidFill>
              </a:defRPr>
            </a:lvl1pPr>
          </a:lstStyle>
          <a:p>
            <a:endParaRPr lang="en-US"/>
          </a:p>
        </p:txBody>
      </p:sp>
      <p:sp>
        <p:nvSpPr>
          <p:cNvPr id="6" name="Slide Number Placeholder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a:defRPr sz="1200" baseline="0">
                <a:solidFill>
                  <a:schemeClr val="tx1">
                    <a:lumMod val="75000"/>
                  </a:schemeClr>
                </a:solidFill>
              </a:defRPr>
            </a:lvl1pPr>
          </a:lstStyle>
          <a:p>
            <a:fld id="{0FF54DE5-C571-48E8-A5BC-B369434E2F44}" type="slidenum">
              <a:rPr lang="en-US" smtClean="0"/>
              <a:pPr/>
              <a:t>‹#›</a:t>
            </a:fld>
            <a:endParaRPr lang="en-US"/>
          </a:p>
        </p:txBody>
      </p:sp>
      <p:grpSp>
        <p:nvGrpSpPr>
          <p:cNvPr id="15" name="Group 14"/>
          <p:cNvGrpSpPr/>
          <p:nvPr/>
        </p:nvGrpSpPr>
        <p:grpSpPr>
          <a:xfrm>
            <a:off x="1103376" y="1219201"/>
            <a:ext cx="9985248" cy="84403"/>
            <a:chOff x="1073150" y="1219201"/>
            <a:chExt cx="10058400" cy="63125"/>
          </a:xfrm>
        </p:grpSpPr>
        <p:cxnSp>
          <p:nvCxnSpPr>
            <p:cNvPr id="13" name="Straight Connector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17.png"/><Relationship Id="rId21" Type="http://schemas.openxmlformats.org/officeDocument/2006/relationships/image" Target="../media/image35.jpe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8.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mailto:Kerry@loneconelibrary.org" TargetMode="Externa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oleObject" Target="../embeddings/oleObject1.bin"/><Relationship Id="rId1" Type="http://schemas.openxmlformats.org/officeDocument/2006/relationships/slideLayout" Target="../slideLayouts/slideLayout5.xml"/><Relationship Id="rId5" Type="http://schemas.openxmlformats.org/officeDocument/2006/relationships/image" Target="../media/image6.emf"/><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3" Type="http://schemas.openxmlformats.org/officeDocument/2006/relationships/hyperlink" Target="https://www.wired.it/gadget/accessori/2020/10/19/oculus-quest-2-recensione/" TargetMode="External"/><Relationship Id="rId7" Type="http://schemas.openxmlformats.org/officeDocument/2006/relationships/hyperlink" Target="https://commons.wikimedia.org/wiki/File:Kindle_Paperwhite_3G.jpg" TargetMode="External"/><Relationship Id="rId2" Type="http://schemas.openxmlformats.org/officeDocument/2006/relationships/image" Target="../media/image7.jpg"/><Relationship Id="rId1" Type="http://schemas.openxmlformats.org/officeDocument/2006/relationships/slideLayout" Target="../slideLayouts/slideLayout6.xml"/><Relationship Id="rId6" Type="http://schemas.openxmlformats.org/officeDocument/2006/relationships/image" Target="../media/image9.jpg"/><Relationship Id="rId5" Type="http://schemas.openxmlformats.org/officeDocument/2006/relationships/hyperlink" Target="https://edtechsandyk.blogspot.com/2012/06/11-ipads-in-third-grade-classroom.html" TargetMode="Externa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18052" y="2292094"/>
            <a:ext cx="6520898" cy="1375445"/>
          </a:xfrm>
        </p:spPr>
        <p:txBody>
          <a:bodyPr anchor="ctr"/>
          <a:lstStyle/>
          <a:p>
            <a:r>
              <a:rPr lang="en-US" dirty="0"/>
              <a:t>Lone Cone Library</a:t>
            </a:r>
          </a:p>
        </p:txBody>
      </p:sp>
      <p:sp>
        <p:nvSpPr>
          <p:cNvPr id="7" name="Subtitle 6"/>
          <p:cNvSpPr>
            <a:spLocks noGrp="1"/>
          </p:cNvSpPr>
          <p:nvPr>
            <p:ph type="subTitle" idx="1"/>
          </p:nvPr>
        </p:nvSpPr>
        <p:spPr>
          <a:xfrm>
            <a:off x="4005470" y="3530047"/>
            <a:ext cx="2570603" cy="475424"/>
          </a:xfrm>
        </p:spPr>
        <p:txBody>
          <a:bodyPr/>
          <a:lstStyle/>
          <a:p>
            <a:r>
              <a:rPr lang="en-US" dirty="0"/>
              <a:t>2025 Year End report</a:t>
            </a:r>
          </a:p>
        </p:txBody>
      </p:sp>
      <p:pic>
        <p:nvPicPr>
          <p:cNvPr id="4" name="Picture Placeholder 3" descr="Open book on table, blurred shelves of books in background"/>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8890" r="8890"/>
          <a:stretch>
            <a:fillRect/>
          </a:stretch>
        </p:blipFill>
        <p:spPr/>
      </p:pic>
      <p:pic>
        <p:nvPicPr>
          <p:cNvPr id="3074" name="Picture 2">
            <a:extLst>
              <a:ext uri="{FF2B5EF4-FFF2-40B4-BE49-F238E27FC236}">
                <a16:creationId xmlns:a16="http://schemas.microsoft.com/office/drawing/2014/main" id="{DDABE917-0674-5CDD-7F94-34523799D8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929" y="3414958"/>
            <a:ext cx="2997572" cy="1997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2025 Grants</a:t>
            </a:r>
          </a:p>
        </p:txBody>
      </p:sp>
      <p:sp>
        <p:nvSpPr>
          <p:cNvPr id="4" name="Text Placeholder 3"/>
          <p:cNvSpPr>
            <a:spLocks noGrp="1"/>
          </p:cNvSpPr>
          <p:nvPr>
            <p:ph type="body" sz="half" idx="2"/>
          </p:nvPr>
        </p:nvSpPr>
        <p:spPr/>
        <p:txBody>
          <a:bodyPr>
            <a:normAutofit/>
          </a:bodyPr>
          <a:lstStyle/>
          <a:p>
            <a:pPr algn="ctr"/>
            <a:r>
              <a:rPr lang="en-US" sz="1400" b="1" dirty="0"/>
              <a:t>State Grants for Libraries</a:t>
            </a:r>
            <a:r>
              <a:rPr lang="en-US" sz="1400" dirty="0"/>
              <a:t>: $5,000                (June 2024-July2025)</a:t>
            </a:r>
          </a:p>
          <a:p>
            <a:pPr marL="742950" lvl="1" indent="-285750">
              <a:buFont typeface="Arial" panose="020B0604020202020204" pitchFamily="34" charset="0"/>
              <a:buChar char="•"/>
            </a:pPr>
            <a:r>
              <a:rPr lang="en-US" dirty="0"/>
              <a:t>To help pay for some </a:t>
            </a:r>
            <a:r>
              <a:rPr lang="en-US" dirty="0" err="1"/>
              <a:t>OverDrive</a:t>
            </a:r>
            <a:r>
              <a:rPr lang="en-US" dirty="0"/>
              <a:t> expenses</a:t>
            </a:r>
          </a:p>
          <a:p>
            <a:pPr marL="742950" lvl="1" indent="-285750">
              <a:buFont typeface="Arial" panose="020B0604020202020204" pitchFamily="34" charset="0"/>
              <a:buChar char="•"/>
            </a:pPr>
            <a:r>
              <a:rPr lang="en-US" dirty="0"/>
              <a:t>Supplements circulation materials</a:t>
            </a:r>
          </a:p>
          <a:p>
            <a:pPr algn="ctr"/>
            <a:r>
              <a:rPr lang="en-US" sz="1400" b="1" dirty="0"/>
              <a:t>Lone Cone Legacy Trust</a:t>
            </a:r>
            <a:r>
              <a:rPr lang="en-US" sz="1400" dirty="0"/>
              <a:t>: $1,500                 (Oct 2024-Sept 2025)</a:t>
            </a:r>
          </a:p>
          <a:p>
            <a:pPr marL="742950" lvl="1" indent="-285750">
              <a:buFont typeface="Arial" panose="020B0604020202020204" pitchFamily="34" charset="0"/>
              <a:buChar char="•"/>
            </a:pPr>
            <a:r>
              <a:rPr lang="en-US" dirty="0"/>
              <a:t>To help pay for Free Friday Lunches</a:t>
            </a:r>
          </a:p>
          <a:p>
            <a:pPr algn="ctr"/>
            <a:r>
              <a:rPr lang="en-US" sz="1400" b="1" dirty="0"/>
              <a:t>San Miguel County</a:t>
            </a:r>
            <a:r>
              <a:rPr lang="en-US" sz="1400" dirty="0"/>
              <a:t>: $5,000                     (Jan-Dec 2025)</a:t>
            </a:r>
          </a:p>
          <a:p>
            <a:pPr marL="742950" lvl="1" indent="-285750">
              <a:buFont typeface="Arial" panose="020B0604020202020204" pitchFamily="34" charset="0"/>
              <a:buChar char="•"/>
            </a:pPr>
            <a:r>
              <a:rPr lang="en-US" dirty="0"/>
              <a:t>STEAM Assistant &amp; Supplies</a:t>
            </a:r>
          </a:p>
          <a:p>
            <a:pPr marL="742950" lvl="1" indent="-285750">
              <a:buFont typeface="Arial" panose="020B0604020202020204" pitchFamily="34" charset="0"/>
              <a:buChar char="•"/>
            </a:pPr>
            <a:r>
              <a:rPr lang="en-US" dirty="0"/>
              <a:t>Computers</a:t>
            </a:r>
          </a:p>
          <a:p>
            <a:pPr algn="ctr"/>
            <a:r>
              <a:rPr lang="en-US" sz="1400" b="1" dirty="0"/>
              <a:t>Telluride Foundation</a:t>
            </a:r>
            <a:r>
              <a:rPr lang="en-US" sz="1400" dirty="0"/>
              <a:t>: $5,000                   (Jan-Dec 2025)</a:t>
            </a:r>
          </a:p>
          <a:p>
            <a:pPr marL="742950" lvl="1" indent="-285750">
              <a:buFont typeface="Arial" panose="020B0604020202020204" pitchFamily="34" charset="0"/>
              <a:buChar char="•"/>
            </a:pPr>
            <a:r>
              <a:rPr lang="en-US" dirty="0"/>
              <a:t>To increase the Spanish literature </a:t>
            </a:r>
          </a:p>
          <a:p>
            <a:pPr marL="742950" lvl="1" indent="-285750">
              <a:buFont typeface="Arial" panose="020B0604020202020204" pitchFamily="34" charset="0"/>
              <a:buChar char="•"/>
            </a:pPr>
            <a:r>
              <a:rPr lang="en-US" dirty="0"/>
              <a:t>To offer partnerships for Spanish language events</a:t>
            </a:r>
          </a:p>
          <a:p>
            <a:pPr marL="742950" lvl="1" indent="-285750">
              <a:buFont typeface="Arial" panose="020B0604020202020204" pitchFamily="34" charset="0"/>
              <a:buChar char="•"/>
            </a:pPr>
            <a:endParaRPr lang="en-US" dirty="0"/>
          </a:p>
          <a:p>
            <a:pPr lvl="1"/>
            <a:endParaRPr lang="en-US" dirty="0"/>
          </a:p>
        </p:txBody>
      </p:sp>
      <p:sp>
        <p:nvSpPr>
          <p:cNvPr id="3" name="Content Placeholder 2"/>
          <p:cNvSpPr>
            <a:spLocks noGrp="1"/>
          </p:cNvSpPr>
          <p:nvPr>
            <p:ph idx="1"/>
          </p:nvPr>
        </p:nvSpPr>
        <p:spPr/>
        <p:txBody>
          <a:bodyPr>
            <a:normAutofit fontScale="85000" lnSpcReduction="20000"/>
          </a:bodyPr>
          <a:lstStyle/>
          <a:p>
            <a:pPr marL="0" indent="0" algn="ctr">
              <a:buNone/>
            </a:pPr>
            <a:r>
              <a:rPr lang="en-US" sz="1700" b="1" dirty="0"/>
              <a:t>Safety Grant (through SDA): </a:t>
            </a:r>
            <a:r>
              <a:rPr lang="en-US" sz="1700" dirty="0"/>
              <a:t>$1,440                               (Jan-Dec 2025)</a:t>
            </a:r>
          </a:p>
          <a:p>
            <a:pPr marL="742950" lvl="1" indent="-285750">
              <a:buFont typeface="Arial" panose="020B0604020202020204" pitchFamily="34" charset="0"/>
              <a:buChar char="•"/>
            </a:pPr>
            <a:r>
              <a:rPr lang="en-US" sz="1700" dirty="0"/>
              <a:t>To help pay for some training</a:t>
            </a:r>
          </a:p>
          <a:p>
            <a:pPr marL="742950" lvl="1" indent="-285750">
              <a:buFont typeface="Arial" panose="020B0604020202020204" pitchFamily="34" charset="0"/>
              <a:buChar char="•"/>
            </a:pPr>
            <a:r>
              <a:rPr lang="en-US" sz="1700" dirty="0"/>
              <a:t>Fire extinguishers/Fire blankets/ergonomic equipment</a:t>
            </a:r>
          </a:p>
          <a:p>
            <a:pPr marL="0" indent="0" algn="ctr">
              <a:buNone/>
            </a:pPr>
            <a:r>
              <a:rPr lang="en-US" sz="1700" b="1" dirty="0"/>
              <a:t>Norwood Chamber of Commerce: </a:t>
            </a:r>
            <a:r>
              <a:rPr lang="en-US" sz="1700" dirty="0"/>
              <a:t>$1,000                       (October 2025)</a:t>
            </a:r>
          </a:p>
          <a:p>
            <a:pPr marL="742950" lvl="1" indent="-285750">
              <a:buFont typeface="Arial" panose="020B0604020202020204" pitchFamily="34" charset="0"/>
              <a:buChar char="•"/>
            </a:pPr>
            <a:r>
              <a:rPr lang="en-US" sz="1700" dirty="0"/>
              <a:t>Two south side pergolas</a:t>
            </a:r>
          </a:p>
          <a:p>
            <a:pPr marL="0" indent="0" algn="ctr">
              <a:buNone/>
            </a:pPr>
            <a:r>
              <a:rPr lang="en-US" sz="1700" b="1" dirty="0"/>
              <a:t>AARP</a:t>
            </a:r>
            <a:r>
              <a:rPr lang="en-US" sz="1700" dirty="0"/>
              <a:t>: $1,500                                               (October 2025)</a:t>
            </a:r>
          </a:p>
          <a:p>
            <a:pPr marL="742950" lvl="1" indent="-285750">
              <a:buFont typeface="Arial" panose="020B0604020202020204" pitchFamily="34" charset="0"/>
              <a:buChar char="•"/>
            </a:pPr>
            <a:r>
              <a:rPr lang="en-US" sz="1700" dirty="0"/>
              <a:t>Two outdoor picnic tables for south patio</a:t>
            </a:r>
          </a:p>
          <a:p>
            <a:pPr marL="0" indent="0" algn="ctr">
              <a:buNone/>
            </a:pPr>
            <a:r>
              <a:rPr lang="en-US" sz="1700" b="1" dirty="0"/>
              <a:t>Little Free Library</a:t>
            </a:r>
            <a:r>
              <a:rPr lang="en-US" sz="1700" dirty="0"/>
              <a:t>                                              (June 2025)</a:t>
            </a:r>
          </a:p>
          <a:p>
            <a:pPr marL="742950" lvl="1" indent="-285750">
              <a:buFont typeface="Arial" panose="020B0604020202020204" pitchFamily="34" charset="0"/>
              <a:buChar char="•"/>
            </a:pPr>
            <a:r>
              <a:rPr lang="en-US" sz="1700" dirty="0"/>
              <a:t>Outdoor book display/first set of books</a:t>
            </a:r>
            <a:endParaRPr lang="en-US" sz="1400" dirty="0"/>
          </a:p>
          <a:p>
            <a:pPr marL="0" indent="0" algn="ctr">
              <a:buNone/>
            </a:pPr>
            <a:r>
              <a:rPr lang="en-US" sz="1700" b="1" dirty="0"/>
              <a:t>Pilcrow: $600 match                                            </a:t>
            </a:r>
            <a:r>
              <a:rPr lang="en-US" sz="1700" dirty="0"/>
              <a:t>(February 2025)</a:t>
            </a:r>
          </a:p>
          <a:p>
            <a:pPr marL="742950" lvl="1" indent="-285750">
              <a:buFont typeface="Arial" panose="020B0604020202020204" pitchFamily="34" charset="0"/>
              <a:buChar char="•"/>
            </a:pPr>
            <a:r>
              <a:rPr lang="en-US" sz="1700" dirty="0"/>
              <a:t>Matching grants for certain books</a:t>
            </a:r>
          </a:p>
          <a:p>
            <a:pPr marL="742950" lvl="1" indent="-285750">
              <a:buFont typeface="Arial" panose="020B0604020202020204" pitchFamily="34" charset="0"/>
              <a:buChar char="•"/>
            </a:pPr>
            <a:endParaRPr lang="en-US" sz="1400" dirty="0"/>
          </a:p>
          <a:p>
            <a:r>
              <a:rPr lang="en-US" dirty="0">
                <a:highlight>
                  <a:srgbClr val="00FFFF"/>
                </a:highlight>
              </a:rPr>
              <a:t>Total: $21,040</a:t>
            </a:r>
          </a:p>
        </p:txBody>
      </p:sp>
      <p:pic>
        <p:nvPicPr>
          <p:cNvPr id="2052" name="Picture 4" descr="Idaho Education Association">
            <a:extLst>
              <a:ext uri="{FF2B5EF4-FFF2-40B4-BE49-F238E27FC236}">
                <a16:creationId xmlns:a16="http://schemas.microsoft.com/office/drawing/2014/main" id="{91A137E9-B4C7-E7EE-6232-9A3D88891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0" y="5307202"/>
            <a:ext cx="1941582" cy="1292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02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3A8C0C-AB7E-9476-33EE-AD24D1BC5DA7}"/>
              </a:ext>
            </a:extLst>
          </p:cNvPr>
          <p:cNvSpPr txBox="1"/>
          <p:nvPr/>
        </p:nvSpPr>
        <p:spPr>
          <a:xfrm>
            <a:off x="1272209" y="327991"/>
            <a:ext cx="9939130" cy="523220"/>
          </a:xfrm>
          <a:prstGeom prst="rect">
            <a:avLst/>
          </a:prstGeom>
          <a:noFill/>
        </p:spPr>
        <p:txBody>
          <a:bodyPr wrap="square" rtlCol="0">
            <a:spAutoFit/>
          </a:bodyPr>
          <a:lstStyle/>
          <a:p>
            <a:r>
              <a:rPr lang="en-US" sz="2800" b="1" u="sng" dirty="0"/>
              <a:t>Community Partners</a:t>
            </a:r>
          </a:p>
        </p:txBody>
      </p:sp>
      <p:pic>
        <p:nvPicPr>
          <p:cNvPr id="1026" name="Picture 2">
            <a:extLst>
              <a:ext uri="{FF2B5EF4-FFF2-40B4-BE49-F238E27FC236}">
                <a16:creationId xmlns:a16="http://schemas.microsoft.com/office/drawing/2014/main" id="{DA7400C5-40EB-3A04-4391-06FBE5D169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0071" y="211501"/>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783A0ED-7F84-2A48-5C29-27C4727B4C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0441" y="289961"/>
            <a:ext cx="1254028" cy="12540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33CE86D-100C-56C5-2BB5-1B1E06A92A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76003" y="1543990"/>
            <a:ext cx="1367696" cy="13676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838AECD-BAC1-D096-0121-1A8833926526}"/>
              </a:ext>
            </a:extLst>
          </p:cNvPr>
          <p:cNvSpPr txBox="1"/>
          <p:nvPr/>
        </p:nvSpPr>
        <p:spPr>
          <a:xfrm>
            <a:off x="407503" y="1000540"/>
            <a:ext cx="4771455" cy="4493538"/>
          </a:xfrm>
          <a:prstGeom prst="rect">
            <a:avLst/>
          </a:prstGeom>
          <a:noFill/>
        </p:spPr>
        <p:txBody>
          <a:bodyPr wrap="square" rtlCol="0">
            <a:spAutoFit/>
          </a:bodyPr>
          <a:lstStyle/>
          <a:p>
            <a:pPr marL="285750" indent="-285750" fontAlgn="base">
              <a:buFont typeface="Arial" panose="020B0604020202020204" pitchFamily="34" charset="0"/>
              <a:buChar char="•"/>
            </a:pPr>
            <a:r>
              <a:rPr lang="en-US" sz="1300" dirty="0"/>
              <a:t>AARP</a:t>
            </a:r>
          </a:p>
          <a:p>
            <a:pPr marL="285750" indent="-285750" fontAlgn="base">
              <a:buFont typeface="Arial" panose="020B0604020202020204" pitchFamily="34" charset="0"/>
              <a:buChar char="•"/>
            </a:pPr>
            <a:r>
              <a:rPr lang="en-US" sz="1300" dirty="0"/>
              <a:t>Colorado Department of Education</a:t>
            </a:r>
          </a:p>
          <a:p>
            <a:pPr marL="285750" indent="-285750" fontAlgn="base">
              <a:buFont typeface="Arial" panose="020B0604020202020204" pitchFamily="34" charset="0"/>
              <a:buChar char="•"/>
            </a:pPr>
            <a:r>
              <a:rPr lang="en-US" sz="1300" dirty="0"/>
              <a:t>Colorado Workforce Consortium</a:t>
            </a:r>
          </a:p>
          <a:p>
            <a:pPr marL="285750" indent="-285750" fontAlgn="base">
              <a:buFont typeface="Arial" panose="020B0604020202020204" pitchFamily="34" charset="0"/>
              <a:buChar char="•"/>
            </a:pPr>
            <a:r>
              <a:rPr lang="en-US" sz="1300" dirty="0"/>
              <a:t>Dark Sky Café</a:t>
            </a:r>
          </a:p>
          <a:p>
            <a:pPr marL="285750" indent="-285750" fontAlgn="base">
              <a:buFont typeface="Arial" panose="020B0604020202020204" pitchFamily="34" charset="0"/>
              <a:buChar char="•"/>
            </a:pPr>
            <a:r>
              <a:rPr lang="en-US" sz="1300" dirty="0"/>
              <a:t>Fresh Food Hub</a:t>
            </a:r>
          </a:p>
          <a:p>
            <a:pPr marL="285750" indent="-285750" fontAlgn="base">
              <a:buFont typeface="Arial" panose="020B0604020202020204" pitchFamily="34" charset="0"/>
              <a:buChar char="•"/>
            </a:pPr>
            <a:r>
              <a:rPr lang="en-US" sz="1300" dirty="0"/>
              <a:t>Lone Cone Legacy Trust</a:t>
            </a:r>
          </a:p>
          <a:p>
            <a:pPr marL="285750" indent="-285750" fontAlgn="base">
              <a:buFont typeface="Arial" panose="020B0604020202020204" pitchFamily="34" charset="0"/>
              <a:buChar char="•"/>
            </a:pPr>
            <a:r>
              <a:rPr lang="en-US" sz="1300" dirty="0"/>
              <a:t>Norwood Chamber of Commerce of Wright’s Mesa</a:t>
            </a:r>
          </a:p>
          <a:p>
            <a:pPr marL="285750" indent="-285750" fontAlgn="base">
              <a:buFont typeface="Arial" panose="020B0604020202020204" pitchFamily="34" charset="0"/>
              <a:buChar char="•"/>
            </a:pPr>
            <a:r>
              <a:rPr lang="en-US" sz="1300" dirty="0"/>
              <a:t>Norwood Dark Sky Advocates</a:t>
            </a:r>
          </a:p>
          <a:p>
            <a:pPr marL="285750" indent="-285750" fontAlgn="base">
              <a:buFont typeface="Arial" panose="020B0604020202020204" pitchFamily="34" charset="0"/>
              <a:buChar char="•"/>
            </a:pPr>
            <a:r>
              <a:rPr lang="en-US" sz="1300" dirty="0"/>
              <a:t>Norwood Parks and Recreation</a:t>
            </a:r>
          </a:p>
          <a:p>
            <a:pPr marL="285750" indent="-285750" fontAlgn="base">
              <a:buFont typeface="Arial" panose="020B0604020202020204" pitchFamily="34" charset="0"/>
              <a:buChar char="•"/>
            </a:pPr>
            <a:r>
              <a:rPr lang="en-US" sz="1300" dirty="0"/>
              <a:t>Norwood Public School</a:t>
            </a:r>
          </a:p>
          <a:p>
            <a:pPr marL="285750" indent="-285750" fontAlgn="base">
              <a:buFont typeface="Arial" panose="020B0604020202020204" pitchFamily="34" charset="0"/>
              <a:buChar char="•"/>
            </a:pPr>
            <a:r>
              <a:rPr lang="en-US" sz="1300" dirty="0" err="1"/>
              <a:t>PinHead</a:t>
            </a:r>
            <a:r>
              <a:rPr lang="en-US" sz="1300" dirty="0"/>
              <a:t> Institute</a:t>
            </a:r>
          </a:p>
          <a:p>
            <a:pPr marL="285750" indent="-285750" fontAlgn="base">
              <a:buFont typeface="Arial" panose="020B0604020202020204" pitchFamily="34" charset="0"/>
              <a:buChar char="•"/>
            </a:pPr>
            <a:r>
              <a:rPr lang="en-US" sz="1300" dirty="0"/>
              <a:t>San Miguel County</a:t>
            </a:r>
          </a:p>
          <a:p>
            <a:pPr marL="285750" indent="-285750" fontAlgn="base">
              <a:buFont typeface="Arial" panose="020B0604020202020204" pitchFamily="34" charset="0"/>
              <a:buChar char="•"/>
            </a:pPr>
            <a:r>
              <a:rPr lang="en-US" sz="1300" dirty="0"/>
              <a:t>San Miguel County 4-H</a:t>
            </a:r>
          </a:p>
          <a:p>
            <a:pPr marL="285750" indent="-285750" fontAlgn="base">
              <a:buFont typeface="Arial" panose="020B0604020202020204" pitchFamily="34" charset="0"/>
              <a:buChar char="•"/>
            </a:pPr>
            <a:r>
              <a:rPr lang="en-US" sz="1300" dirty="0"/>
              <a:t>Talking Gourds (Telluride Institute)</a:t>
            </a:r>
          </a:p>
          <a:p>
            <a:pPr marL="285750" indent="-285750" fontAlgn="base">
              <a:buFont typeface="Arial" panose="020B0604020202020204" pitchFamily="34" charset="0"/>
              <a:buChar char="•"/>
            </a:pPr>
            <a:r>
              <a:rPr lang="en-US" sz="1300" dirty="0"/>
              <a:t>Telluride Foundation</a:t>
            </a:r>
          </a:p>
          <a:p>
            <a:pPr marL="285750" indent="-285750" fontAlgn="base">
              <a:buFont typeface="Arial" panose="020B0604020202020204" pitchFamily="34" charset="0"/>
              <a:buChar char="•"/>
            </a:pPr>
            <a:r>
              <a:rPr lang="en-US" sz="1300" dirty="0"/>
              <a:t>Telluride Theater</a:t>
            </a:r>
          </a:p>
          <a:p>
            <a:pPr marL="285750" indent="-285750" fontAlgn="base">
              <a:buFont typeface="Arial" panose="020B0604020202020204" pitchFamily="34" charset="0"/>
              <a:buChar char="•"/>
            </a:pPr>
            <a:r>
              <a:rPr lang="en-US" sz="1300" dirty="0"/>
              <a:t>Tia Uphoff Gymnastics</a:t>
            </a:r>
          </a:p>
          <a:p>
            <a:pPr marL="285750" indent="-285750" fontAlgn="base">
              <a:buFont typeface="Arial" panose="020B0604020202020204" pitchFamily="34" charset="0"/>
              <a:buChar char="•"/>
            </a:pPr>
            <a:r>
              <a:rPr lang="en-US" sz="1300" dirty="0"/>
              <a:t>Town of Norwood</a:t>
            </a:r>
          </a:p>
          <a:p>
            <a:pPr marL="285750" indent="-285750" fontAlgn="base">
              <a:buFont typeface="Arial" panose="020B0604020202020204" pitchFamily="34" charset="0"/>
              <a:buChar char="•"/>
            </a:pPr>
            <a:r>
              <a:rPr lang="en-US" sz="1300" dirty="0"/>
              <a:t>Tri-County Health Network</a:t>
            </a:r>
          </a:p>
          <a:p>
            <a:pPr marL="285750" indent="-285750" fontAlgn="base">
              <a:buFont typeface="Arial" panose="020B0604020202020204" pitchFamily="34" charset="0"/>
              <a:buChar char="•"/>
            </a:pPr>
            <a:r>
              <a:rPr lang="en-US" sz="1300" dirty="0" err="1"/>
              <a:t>Vitalant</a:t>
            </a:r>
            <a:endParaRPr lang="en-US" sz="1300" dirty="0"/>
          </a:p>
          <a:p>
            <a:pPr marL="285750" indent="-285750" fontAlgn="base">
              <a:buFont typeface="Arial" panose="020B0604020202020204" pitchFamily="34" charset="0"/>
              <a:buChar char="•"/>
            </a:pPr>
            <a:r>
              <a:rPr lang="en-US" sz="1300" dirty="0"/>
              <a:t>Wright Stuff Community Foundation (</a:t>
            </a:r>
            <a:r>
              <a:rPr lang="en-US" sz="1300" dirty="0" err="1"/>
              <a:t>PrimeTime</a:t>
            </a:r>
            <a:r>
              <a:rPr lang="en-US" sz="1300" dirty="0"/>
              <a:t>)</a:t>
            </a:r>
          </a:p>
          <a:p>
            <a:pPr marL="285750" indent="-285750" fontAlgn="base">
              <a:buFont typeface="Arial" panose="020B0604020202020204" pitchFamily="34" charset="0"/>
              <a:buChar char="•"/>
            </a:pPr>
            <a:r>
              <a:rPr lang="en-US" sz="1300" dirty="0"/>
              <a:t>Yoga Teacher: Marie Green</a:t>
            </a:r>
          </a:p>
        </p:txBody>
      </p:sp>
      <p:pic>
        <p:nvPicPr>
          <p:cNvPr id="1032" name="Picture 8">
            <a:extLst>
              <a:ext uri="{FF2B5EF4-FFF2-40B4-BE49-F238E27FC236}">
                <a16:creationId xmlns:a16="http://schemas.microsoft.com/office/drawing/2014/main" id="{D268D54F-6FC6-A963-AFBC-1E538D08A1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25786" y="4792877"/>
            <a:ext cx="1476375" cy="13906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16E888E7-E386-CDD7-23B5-631B17F849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66594" y="240434"/>
            <a:ext cx="2255054" cy="91377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A731928-7C44-CC89-70A3-865D521853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86925" y="2521465"/>
            <a:ext cx="12954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ECFACAF-7D95-6BB1-0797-DCD58FAF64D9}"/>
              </a:ext>
            </a:extLst>
          </p:cNvPr>
          <p:cNvPicPr>
            <a:picLocks noChangeAspect="1"/>
          </p:cNvPicPr>
          <p:nvPr/>
        </p:nvPicPr>
        <p:blipFill>
          <a:blip r:embed="rId8"/>
          <a:stretch>
            <a:fillRect/>
          </a:stretch>
        </p:blipFill>
        <p:spPr>
          <a:xfrm>
            <a:off x="5177325" y="6003688"/>
            <a:ext cx="1668044" cy="485843"/>
          </a:xfrm>
          <a:prstGeom prst="rect">
            <a:avLst/>
          </a:prstGeom>
        </p:spPr>
      </p:pic>
      <p:pic>
        <p:nvPicPr>
          <p:cNvPr id="1038" name="Picture 14">
            <a:extLst>
              <a:ext uri="{FF2B5EF4-FFF2-40B4-BE49-F238E27FC236}">
                <a16:creationId xmlns:a16="http://schemas.microsoft.com/office/drawing/2014/main" id="{BB37D54B-E65B-E1C9-C1AE-E49EB0FBD91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32900" y="4779770"/>
            <a:ext cx="1748383" cy="174838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364E40FA-4E77-B673-5B7E-B1369DC3D16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7503" y="5678820"/>
            <a:ext cx="1120267" cy="112026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2CC843B7-83D4-DB40-F91E-09B509F9DF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64329" y="5863404"/>
            <a:ext cx="2701787" cy="75109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5451FC70-B9F4-6753-5706-83DA89C8F12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565117" y="1154212"/>
            <a:ext cx="1471396" cy="147139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119BE6D0-1904-7A61-84F5-553146E7430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81323" y="3453382"/>
            <a:ext cx="142875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056DA93-C56F-AA83-CDE2-66F906E0D525}"/>
              </a:ext>
            </a:extLst>
          </p:cNvPr>
          <p:cNvPicPr>
            <a:picLocks noChangeAspect="1"/>
          </p:cNvPicPr>
          <p:nvPr/>
        </p:nvPicPr>
        <p:blipFill>
          <a:blip r:embed="rId14"/>
          <a:stretch>
            <a:fillRect/>
          </a:stretch>
        </p:blipFill>
        <p:spPr>
          <a:xfrm>
            <a:off x="8391050" y="3301462"/>
            <a:ext cx="2038635" cy="933580"/>
          </a:xfrm>
          <a:prstGeom prst="rect">
            <a:avLst/>
          </a:prstGeom>
        </p:spPr>
      </p:pic>
      <p:pic>
        <p:nvPicPr>
          <p:cNvPr id="11" name="Picture 10">
            <a:extLst>
              <a:ext uri="{FF2B5EF4-FFF2-40B4-BE49-F238E27FC236}">
                <a16:creationId xmlns:a16="http://schemas.microsoft.com/office/drawing/2014/main" id="{773FF207-4C6F-CB77-3718-5B74B7DA334A}"/>
              </a:ext>
            </a:extLst>
          </p:cNvPr>
          <p:cNvPicPr>
            <a:picLocks noChangeAspect="1"/>
          </p:cNvPicPr>
          <p:nvPr/>
        </p:nvPicPr>
        <p:blipFill>
          <a:blip r:embed="rId15"/>
          <a:stretch>
            <a:fillRect/>
          </a:stretch>
        </p:blipFill>
        <p:spPr>
          <a:xfrm>
            <a:off x="7556579" y="6174197"/>
            <a:ext cx="1419423" cy="609685"/>
          </a:xfrm>
          <a:prstGeom prst="rect">
            <a:avLst/>
          </a:prstGeom>
        </p:spPr>
      </p:pic>
      <p:pic>
        <p:nvPicPr>
          <p:cNvPr id="1054" name="Picture 30">
            <a:extLst>
              <a:ext uri="{FF2B5EF4-FFF2-40B4-BE49-F238E27FC236}">
                <a16:creationId xmlns:a16="http://schemas.microsoft.com/office/drawing/2014/main" id="{1376AD84-F39C-CBCD-9A36-A8E865FB4CD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547666" y="3246010"/>
            <a:ext cx="1327345" cy="1327345"/>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85374766-419F-01DD-3FD6-0AD6E8C86AA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368437" y="4969559"/>
            <a:ext cx="1752600" cy="666750"/>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The Colorado Rural Workforce Consortium">
            <a:extLst>
              <a:ext uri="{FF2B5EF4-FFF2-40B4-BE49-F238E27FC236}">
                <a16:creationId xmlns:a16="http://schemas.microsoft.com/office/drawing/2014/main" id="{D44D606A-0D83-3FE4-5535-DEF805BA189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901681" y="1692857"/>
            <a:ext cx="1999522" cy="7875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74AC7A1-5D72-CD49-0C87-FB491556468F}"/>
              </a:ext>
            </a:extLst>
          </p:cNvPr>
          <p:cNvPicPr>
            <a:picLocks noChangeAspect="1"/>
          </p:cNvPicPr>
          <p:nvPr/>
        </p:nvPicPr>
        <p:blipFill>
          <a:blip r:embed="rId19"/>
          <a:stretch>
            <a:fillRect/>
          </a:stretch>
        </p:blipFill>
        <p:spPr>
          <a:xfrm>
            <a:off x="7160002" y="4903616"/>
            <a:ext cx="1273800" cy="975392"/>
          </a:xfrm>
          <a:prstGeom prst="rect">
            <a:avLst/>
          </a:prstGeom>
        </p:spPr>
      </p:pic>
      <p:pic>
        <p:nvPicPr>
          <p:cNvPr id="15" name="Picture 14">
            <a:extLst>
              <a:ext uri="{FF2B5EF4-FFF2-40B4-BE49-F238E27FC236}">
                <a16:creationId xmlns:a16="http://schemas.microsoft.com/office/drawing/2014/main" id="{44A4A22D-25CD-C499-6F7B-39814847B5F3}"/>
              </a:ext>
            </a:extLst>
          </p:cNvPr>
          <p:cNvPicPr>
            <a:picLocks noChangeAspect="1"/>
          </p:cNvPicPr>
          <p:nvPr/>
        </p:nvPicPr>
        <p:blipFill>
          <a:blip r:embed="rId20"/>
          <a:stretch>
            <a:fillRect/>
          </a:stretch>
        </p:blipFill>
        <p:spPr>
          <a:xfrm>
            <a:off x="5238957" y="3719529"/>
            <a:ext cx="2923443" cy="666750"/>
          </a:xfrm>
          <a:prstGeom prst="rect">
            <a:avLst/>
          </a:prstGeom>
        </p:spPr>
      </p:pic>
      <p:pic>
        <p:nvPicPr>
          <p:cNvPr id="1060" name="Picture 36" descr="May be an image of eclipse and text that says 'Dark Sky Cafe'">
            <a:extLst>
              <a:ext uri="{FF2B5EF4-FFF2-40B4-BE49-F238E27FC236}">
                <a16:creationId xmlns:a16="http://schemas.microsoft.com/office/drawing/2014/main" id="{E71AE6D3-B5EF-45B9-4CFB-2E91B147E9C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565728" y="2616567"/>
            <a:ext cx="899214" cy="8992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italant Logo">
            <a:extLst>
              <a:ext uri="{FF2B5EF4-FFF2-40B4-BE49-F238E27FC236}">
                <a16:creationId xmlns:a16="http://schemas.microsoft.com/office/drawing/2014/main" id="{C08C3C24-F44B-F5D6-4CBE-B2EB835E1C2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694479" y="5385421"/>
            <a:ext cx="1226341" cy="461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38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4" name="Text Placeholder 3"/>
          <p:cNvSpPr>
            <a:spLocks noGrp="1"/>
          </p:cNvSpPr>
          <p:nvPr>
            <p:ph type="body" sz="half" idx="2"/>
          </p:nvPr>
        </p:nvSpPr>
        <p:spPr/>
        <p:txBody>
          <a:bodyPr/>
          <a:lstStyle/>
          <a:p>
            <a:r>
              <a:rPr lang="en-US" dirty="0"/>
              <a:t>If you have any questions, please reach out to:</a:t>
            </a:r>
          </a:p>
          <a:p>
            <a:endParaRPr lang="en-US" dirty="0"/>
          </a:p>
          <a:p>
            <a:r>
              <a:rPr lang="en-US" dirty="0"/>
              <a:t>Kerry Bentler</a:t>
            </a:r>
          </a:p>
          <a:p>
            <a:r>
              <a:rPr lang="en-US" dirty="0">
                <a:hlinkClick r:id="rId2"/>
              </a:rPr>
              <a:t>Kerry@loneconelibrary.org</a:t>
            </a:r>
            <a:endParaRPr lang="en-US" dirty="0"/>
          </a:p>
          <a:p>
            <a:endParaRPr lang="en-US" dirty="0"/>
          </a:p>
          <a:p>
            <a:r>
              <a:rPr lang="en-US" dirty="0"/>
              <a:t>(970) 327-4833</a:t>
            </a:r>
          </a:p>
          <a:p>
            <a:endParaRPr lang="en-US" dirty="0"/>
          </a:p>
          <a:p>
            <a:r>
              <a:rPr lang="en-US" dirty="0"/>
              <a:t>www.loneconelibrary.org</a:t>
            </a:r>
          </a:p>
        </p:txBody>
      </p:sp>
      <p:pic>
        <p:nvPicPr>
          <p:cNvPr id="5" name="Picture Placeholder 4" descr="Close-up of books on shelves with more books blurred in foreground and background"/>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3155" r="3155"/>
          <a:stretch>
            <a:fillRect/>
          </a:stretch>
        </p:blipFill>
        <p:spPr/>
      </p:pic>
    </p:spTree>
    <p:extLst>
      <p:ext uri="{BB962C8B-B14F-4D97-AF65-F5344CB8AC3E}">
        <p14:creationId xmlns:p14="http://schemas.microsoft.com/office/powerpoint/2010/main" val="368354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Table of Contents</a:t>
            </a:r>
          </a:p>
        </p:txBody>
      </p:sp>
      <p:sp>
        <p:nvSpPr>
          <p:cNvPr id="14" name="Content Placeholder 13"/>
          <p:cNvSpPr>
            <a:spLocks noGrp="1"/>
          </p:cNvSpPr>
          <p:nvPr>
            <p:ph idx="1"/>
          </p:nvPr>
        </p:nvSpPr>
        <p:spPr>
          <a:xfrm>
            <a:off x="1104900" y="1600200"/>
            <a:ext cx="9982200" cy="3767350"/>
          </a:xfrm>
        </p:spPr>
        <p:txBody>
          <a:bodyPr>
            <a:normAutofit fontScale="85000" lnSpcReduction="20000"/>
          </a:bodyPr>
          <a:lstStyle/>
          <a:p>
            <a:r>
              <a:rPr lang="en-US" dirty="0"/>
              <a:t>Interim Director’s Message</a:t>
            </a:r>
          </a:p>
          <a:p>
            <a:r>
              <a:rPr lang="en-US" dirty="0"/>
              <a:t>2024/2025 Numbers Comparison</a:t>
            </a:r>
          </a:p>
          <a:p>
            <a:r>
              <a:rPr lang="en-US" dirty="0"/>
              <a:t>Most Borrowed Materials</a:t>
            </a:r>
          </a:p>
          <a:p>
            <a:r>
              <a:rPr lang="en-US" dirty="0"/>
              <a:t>Financial Overview</a:t>
            </a:r>
          </a:p>
          <a:p>
            <a:r>
              <a:rPr lang="en-US" dirty="0"/>
              <a:t>2025 Accomplishments</a:t>
            </a:r>
          </a:p>
          <a:p>
            <a:r>
              <a:rPr lang="en-US" dirty="0"/>
              <a:t>Goals and Initiatives</a:t>
            </a:r>
          </a:p>
          <a:p>
            <a:r>
              <a:rPr lang="en-US" dirty="0"/>
              <a:t>Programs</a:t>
            </a:r>
          </a:p>
          <a:p>
            <a:r>
              <a:rPr lang="en-US" dirty="0"/>
              <a:t>Grants</a:t>
            </a:r>
          </a:p>
          <a:p>
            <a:r>
              <a:rPr lang="en-US" dirty="0"/>
              <a:t>Community Partners</a:t>
            </a:r>
          </a:p>
        </p:txBody>
      </p:sp>
      <p:pic>
        <p:nvPicPr>
          <p:cNvPr id="3" name="Picture 2" descr="A logo with mountains and birds&#10;&#10;AI-generated content may be incorrect.">
            <a:extLst>
              <a:ext uri="{FF2B5EF4-FFF2-40B4-BE49-F238E27FC236}">
                <a16:creationId xmlns:a16="http://schemas.microsoft.com/office/drawing/2014/main" id="{59E35701-10C1-4276-F9FB-8335F60592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4024" y="1490450"/>
            <a:ext cx="3561881" cy="3596730"/>
          </a:xfrm>
          <a:prstGeom prst="rect">
            <a:avLst/>
          </a:prstGeom>
        </p:spPr>
      </p:pic>
      <p:sp>
        <p:nvSpPr>
          <p:cNvPr id="5" name="TextBox 4">
            <a:extLst>
              <a:ext uri="{FF2B5EF4-FFF2-40B4-BE49-F238E27FC236}">
                <a16:creationId xmlns:a16="http://schemas.microsoft.com/office/drawing/2014/main" id="{91648C36-46F5-374A-3F01-BFBBED5063CA}"/>
              </a:ext>
            </a:extLst>
          </p:cNvPr>
          <p:cNvSpPr txBox="1"/>
          <p:nvPr/>
        </p:nvSpPr>
        <p:spPr>
          <a:xfrm>
            <a:off x="1232452" y="5247861"/>
            <a:ext cx="9054548" cy="646331"/>
          </a:xfrm>
          <a:prstGeom prst="rect">
            <a:avLst/>
          </a:prstGeom>
          <a:noFill/>
        </p:spPr>
        <p:txBody>
          <a:bodyPr wrap="square" rtlCol="0">
            <a:spAutoFit/>
          </a:bodyPr>
          <a:lstStyle/>
          <a:p>
            <a:r>
              <a:rPr lang="en-US" sz="1600" b="1" u="sng" dirty="0"/>
              <a:t>MISSION:</a:t>
            </a:r>
            <a:r>
              <a:rPr lang="en-US" sz="1600" dirty="0"/>
              <a:t> </a:t>
            </a:r>
            <a:r>
              <a:rPr lang="en-US" dirty="0"/>
              <a:t>“Nurturing community connections and empowering curiosity through service, resources, inclusive spaces, and meaningful discovery.” </a:t>
            </a:r>
            <a:endParaRPr lang="en-US" sz="1600" dirty="0"/>
          </a:p>
        </p:txBody>
      </p:sp>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Interim Director’s Message</a:t>
            </a:r>
          </a:p>
        </p:txBody>
      </p:sp>
      <p:sp>
        <p:nvSpPr>
          <p:cNvPr id="3" name="Content Placeholder 2"/>
          <p:cNvSpPr>
            <a:spLocks noGrp="1"/>
          </p:cNvSpPr>
          <p:nvPr>
            <p:ph sz="half" idx="1"/>
          </p:nvPr>
        </p:nvSpPr>
        <p:spPr>
          <a:xfrm>
            <a:off x="417442" y="1421296"/>
            <a:ext cx="11400183" cy="5138530"/>
          </a:xfrm>
        </p:spPr>
        <p:txBody>
          <a:bodyPr>
            <a:normAutofit fontScale="77500" lnSpcReduction="20000"/>
          </a:bodyPr>
          <a:lstStyle/>
          <a:p>
            <a:pPr marL="0" indent="0">
              <a:lnSpc>
                <a:spcPct val="120000"/>
              </a:lnSpc>
              <a:buNone/>
            </a:pPr>
            <a:r>
              <a:rPr lang="en-US" sz="1900" b="1" dirty="0"/>
              <a:t>Dear Board Members and Lone Cone Library Patrons,</a:t>
            </a:r>
            <a:endParaRPr lang="en-US" sz="1900" dirty="0"/>
          </a:p>
          <a:p>
            <a:pPr marL="0" indent="0">
              <a:lnSpc>
                <a:spcPct val="120000"/>
              </a:lnSpc>
              <a:buNone/>
            </a:pPr>
            <a:r>
              <a:rPr lang="en-US" sz="1900" dirty="0"/>
              <a:t>As I reflect on 2025, I am filled with deep gratitude for a year that brought both significant change and meaningful growth. During a time of shifting leadership, I was given the unexpected opportunity to step into the role of Library Director. This experience has opened my eyes to the incredible responsibility, and privilege, of guiding a place that means so much to our community. I could not have navigated this transition without the steady encouragement and trust of our patrons, staff, and Board members. Your support has made all the difference.</a:t>
            </a:r>
          </a:p>
          <a:p>
            <a:pPr marL="0" indent="0">
              <a:lnSpc>
                <a:spcPct val="120000"/>
              </a:lnSpc>
              <a:buNone/>
            </a:pPr>
            <a:r>
              <a:rPr lang="en-US" sz="1900" dirty="0"/>
              <a:t>Throughout the year, we have worked with great care and intention to steward our resources wisely. Every dollar, every hour of volunteer time, and every act of generosity has helped us continue to serve our community in ways that matter. We are profoundly grateful to our grantors, volunteers, and community members whose unwavering commitment allows the library to thrive.</a:t>
            </a:r>
          </a:p>
          <a:p>
            <a:pPr marL="0" indent="0">
              <a:lnSpc>
                <a:spcPct val="120000"/>
              </a:lnSpc>
              <a:buNone/>
            </a:pPr>
            <a:r>
              <a:rPr lang="en-US" sz="1900" dirty="0"/>
              <a:t>As we look ahead to 2026, our hearts are full of hope and excitement. We are eager to embrace new opportunities, build meaningful partnerships, and continue growing alongside the community we love. With your continued support, we will keep striving to create a welcoming, enriching, and inspiring space for all who walk through our doors.</a:t>
            </a:r>
          </a:p>
          <a:p>
            <a:pPr marL="0" indent="0">
              <a:lnSpc>
                <a:spcPct val="120000"/>
              </a:lnSpc>
              <a:buNone/>
            </a:pPr>
            <a:r>
              <a:rPr lang="en-US" sz="1900" dirty="0"/>
              <a:t>Thank you for being a vital part of the Lone Cone Library family.</a:t>
            </a:r>
          </a:p>
          <a:p>
            <a:pPr marL="0" indent="0">
              <a:lnSpc>
                <a:spcPct val="120000"/>
              </a:lnSpc>
              <a:buNone/>
            </a:pPr>
            <a:r>
              <a:rPr lang="en-US" sz="1900" dirty="0"/>
              <a:t>								Ever Thankful,</a:t>
            </a:r>
          </a:p>
          <a:p>
            <a:pPr marL="0" indent="0">
              <a:lnSpc>
                <a:spcPct val="120000"/>
              </a:lnSpc>
              <a:buNone/>
            </a:pPr>
            <a:r>
              <a:rPr lang="en-US" sz="1900" dirty="0"/>
              <a:t>								Kerry Bentler, Interim Library Director</a:t>
            </a:r>
          </a:p>
          <a:p>
            <a:pPr marL="0" indent="0">
              <a:buNone/>
            </a:pPr>
            <a:endParaRPr lang="en-US" dirty="0"/>
          </a:p>
        </p:txBody>
      </p:sp>
    </p:spTree>
    <p:extLst>
      <p:ext uri="{BB962C8B-B14F-4D97-AF65-F5344CB8AC3E}">
        <p14:creationId xmlns:p14="http://schemas.microsoft.com/office/powerpoint/2010/main" val="285378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6D400-CE86-9FA0-8592-9920001881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B9C372-7486-E58E-5591-D9A795FD5DF6}"/>
              </a:ext>
            </a:extLst>
          </p:cNvPr>
          <p:cNvSpPr>
            <a:spLocks noGrp="1"/>
          </p:cNvSpPr>
          <p:nvPr>
            <p:ph type="title"/>
          </p:nvPr>
        </p:nvSpPr>
        <p:spPr/>
        <p:txBody>
          <a:bodyPr/>
          <a:lstStyle/>
          <a:p>
            <a:r>
              <a:rPr lang="en-US" dirty="0"/>
              <a:t>2024/2025 Numbers Comparison</a:t>
            </a:r>
          </a:p>
        </p:txBody>
      </p:sp>
      <p:sp>
        <p:nvSpPr>
          <p:cNvPr id="3" name="Content Placeholder 2">
            <a:extLst>
              <a:ext uri="{FF2B5EF4-FFF2-40B4-BE49-F238E27FC236}">
                <a16:creationId xmlns:a16="http://schemas.microsoft.com/office/drawing/2014/main" id="{D2ED0C91-12E1-0044-CB50-993068CAA94D}"/>
              </a:ext>
            </a:extLst>
          </p:cNvPr>
          <p:cNvSpPr>
            <a:spLocks noGrp="1"/>
          </p:cNvSpPr>
          <p:nvPr>
            <p:ph sz="half" idx="1"/>
          </p:nvPr>
        </p:nvSpPr>
        <p:spPr>
          <a:xfrm>
            <a:off x="4758754" y="1600201"/>
            <a:ext cx="2538158" cy="4571998"/>
          </a:xfrm>
        </p:spPr>
        <p:txBody>
          <a:bodyPr>
            <a:normAutofit/>
          </a:bodyPr>
          <a:lstStyle/>
          <a:p>
            <a:pPr marL="0" indent="0" algn="ctr">
              <a:buNone/>
            </a:pPr>
            <a:r>
              <a:rPr lang="en-US" b="1" u="sng" dirty="0"/>
              <a:t>Highlights</a:t>
            </a:r>
          </a:p>
          <a:p>
            <a:r>
              <a:rPr lang="en-US" sz="1400" dirty="0"/>
              <a:t>Program attendance has JUMPED!  More people are interacting together!</a:t>
            </a:r>
          </a:p>
          <a:p>
            <a:r>
              <a:rPr lang="en-US" sz="1400" dirty="0"/>
              <a:t>More materials are being checked out</a:t>
            </a:r>
          </a:p>
          <a:p>
            <a:r>
              <a:rPr lang="en-US" sz="1400" dirty="0"/>
              <a:t>Physical book checkouts was halved, BUT audiobooks increased over 600%</a:t>
            </a:r>
          </a:p>
          <a:p>
            <a:r>
              <a:rPr lang="en-US" sz="1400" dirty="0"/>
              <a:t>We are answering more questions and solving more problems than ever</a:t>
            </a:r>
          </a:p>
          <a:p>
            <a:r>
              <a:rPr lang="en-US" sz="1400" dirty="0"/>
              <a:t>The web page number is due to a different way of tracking.</a:t>
            </a:r>
          </a:p>
        </p:txBody>
      </p:sp>
      <p:sp>
        <p:nvSpPr>
          <p:cNvPr id="5" name="Content Placeholder 4">
            <a:extLst>
              <a:ext uri="{FF2B5EF4-FFF2-40B4-BE49-F238E27FC236}">
                <a16:creationId xmlns:a16="http://schemas.microsoft.com/office/drawing/2014/main" id="{E9EA8A68-E9C4-80C3-3237-9FE40CE757CF}"/>
              </a:ext>
            </a:extLst>
          </p:cNvPr>
          <p:cNvSpPr>
            <a:spLocks noGrp="1"/>
          </p:cNvSpPr>
          <p:nvPr>
            <p:ph sz="half" idx="2"/>
          </p:nvPr>
        </p:nvSpPr>
        <p:spPr>
          <a:xfrm>
            <a:off x="11041380" y="1600200"/>
            <a:ext cx="45719" cy="4571999"/>
          </a:xfrm>
        </p:spPr>
        <p:txBody>
          <a:bodyPr>
            <a:normAutofit/>
          </a:bodyPr>
          <a:lstStyle/>
          <a:p>
            <a:endParaRPr lang="en-US" dirty="0"/>
          </a:p>
        </p:txBody>
      </p:sp>
      <p:graphicFrame>
        <p:nvGraphicFramePr>
          <p:cNvPr id="4" name="Object 3">
            <a:extLst>
              <a:ext uri="{FF2B5EF4-FFF2-40B4-BE49-F238E27FC236}">
                <a16:creationId xmlns:a16="http://schemas.microsoft.com/office/drawing/2014/main" id="{8B4475ED-F6C6-D313-52D0-E55CA2BAD512}"/>
              </a:ext>
            </a:extLst>
          </p:cNvPr>
          <p:cNvGraphicFramePr>
            <a:graphicFrameLocks noChangeAspect="1"/>
          </p:cNvGraphicFramePr>
          <p:nvPr>
            <p:extLst>
              <p:ext uri="{D42A27DB-BD31-4B8C-83A1-F6EECF244321}">
                <p14:modId xmlns:p14="http://schemas.microsoft.com/office/powerpoint/2010/main" val="1837552374"/>
              </p:ext>
            </p:extLst>
          </p:nvPr>
        </p:nvGraphicFramePr>
        <p:xfrm>
          <a:off x="1059181" y="1676386"/>
          <a:ext cx="3588272" cy="4651261"/>
        </p:xfrm>
        <a:graphic>
          <a:graphicData uri="http://schemas.openxmlformats.org/presentationml/2006/ole">
            <mc:AlternateContent xmlns:mc="http://schemas.openxmlformats.org/markup-compatibility/2006">
              <mc:Choice xmlns:v="urn:schemas-microsoft-com:vml" Requires="v">
                <p:oleObj name="Acrobat Document" r:id="rId2" imgW="5819540" imgH="7543568" progId="Acrobat.Document.DC">
                  <p:embed/>
                </p:oleObj>
              </mc:Choice>
              <mc:Fallback>
                <p:oleObj name="Acrobat Document" r:id="rId2" imgW="5819540" imgH="7543568" progId="Acrobat.Document.DC">
                  <p:embed/>
                  <p:pic>
                    <p:nvPicPr>
                      <p:cNvPr id="4" name="Object 3">
                        <a:extLst>
                          <a:ext uri="{FF2B5EF4-FFF2-40B4-BE49-F238E27FC236}">
                            <a16:creationId xmlns:a16="http://schemas.microsoft.com/office/drawing/2014/main" id="{8B4475ED-F6C6-D313-52D0-E55CA2BAD512}"/>
                          </a:ext>
                        </a:extLst>
                      </p:cNvPr>
                      <p:cNvPicPr/>
                      <p:nvPr/>
                    </p:nvPicPr>
                    <p:blipFill>
                      <a:blip r:embed="rId3"/>
                      <a:stretch>
                        <a:fillRect/>
                      </a:stretch>
                    </p:blipFill>
                    <p:spPr>
                      <a:xfrm>
                        <a:off x="1059181" y="1676386"/>
                        <a:ext cx="3588272" cy="4651261"/>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EE1BC4EC-16DE-9CBD-5E1B-34AFCAC88B3F}"/>
              </a:ext>
            </a:extLst>
          </p:cNvPr>
          <p:cNvGraphicFramePr>
            <a:graphicFrameLocks noChangeAspect="1"/>
          </p:cNvGraphicFramePr>
          <p:nvPr>
            <p:extLst>
              <p:ext uri="{D42A27DB-BD31-4B8C-83A1-F6EECF244321}">
                <p14:modId xmlns:p14="http://schemas.microsoft.com/office/powerpoint/2010/main" val="3672115898"/>
              </p:ext>
            </p:extLst>
          </p:nvPr>
        </p:nvGraphicFramePr>
        <p:xfrm>
          <a:off x="7433247" y="1720858"/>
          <a:ext cx="3699572" cy="4791455"/>
        </p:xfrm>
        <a:graphic>
          <a:graphicData uri="http://schemas.openxmlformats.org/presentationml/2006/ole">
            <mc:AlternateContent xmlns:mc="http://schemas.openxmlformats.org/markup-compatibility/2006">
              <mc:Choice xmlns:v="urn:schemas-microsoft-com:vml" Requires="v">
                <p:oleObj name="Acrobat Document" r:id="rId4" imgW="5819540" imgH="7543568" progId="Acrobat.Document.DC">
                  <p:embed/>
                </p:oleObj>
              </mc:Choice>
              <mc:Fallback>
                <p:oleObj name="Acrobat Document" r:id="rId4" imgW="5819540" imgH="7543568" progId="Acrobat.Document.DC">
                  <p:embed/>
                  <p:pic>
                    <p:nvPicPr>
                      <p:cNvPr id="6" name="Object 5">
                        <a:extLst>
                          <a:ext uri="{FF2B5EF4-FFF2-40B4-BE49-F238E27FC236}">
                            <a16:creationId xmlns:a16="http://schemas.microsoft.com/office/drawing/2014/main" id="{EE1BC4EC-16DE-9CBD-5E1B-34AFCAC88B3F}"/>
                          </a:ext>
                        </a:extLst>
                      </p:cNvPr>
                      <p:cNvPicPr/>
                      <p:nvPr/>
                    </p:nvPicPr>
                    <p:blipFill>
                      <a:blip r:embed="rId5"/>
                      <a:stretch>
                        <a:fillRect/>
                      </a:stretch>
                    </p:blipFill>
                    <p:spPr>
                      <a:xfrm>
                        <a:off x="7433247" y="1720858"/>
                        <a:ext cx="3699572" cy="4791455"/>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4CDA606F-444D-D066-714B-B635A157FD92}"/>
              </a:ext>
            </a:extLst>
          </p:cNvPr>
          <p:cNvSpPr txBox="1"/>
          <p:nvPr/>
        </p:nvSpPr>
        <p:spPr>
          <a:xfrm>
            <a:off x="2097024" y="1351526"/>
            <a:ext cx="1005840" cy="369332"/>
          </a:xfrm>
          <a:prstGeom prst="rect">
            <a:avLst/>
          </a:prstGeom>
          <a:noFill/>
        </p:spPr>
        <p:txBody>
          <a:bodyPr wrap="square" rtlCol="0">
            <a:spAutoFit/>
          </a:bodyPr>
          <a:lstStyle/>
          <a:p>
            <a:r>
              <a:rPr lang="en-US" b="1" dirty="0"/>
              <a:t>2024</a:t>
            </a:r>
          </a:p>
        </p:txBody>
      </p:sp>
      <p:sp>
        <p:nvSpPr>
          <p:cNvPr id="8" name="TextBox 7">
            <a:extLst>
              <a:ext uri="{FF2B5EF4-FFF2-40B4-BE49-F238E27FC236}">
                <a16:creationId xmlns:a16="http://schemas.microsoft.com/office/drawing/2014/main" id="{59208F12-4671-8033-6375-21C83838BEE3}"/>
              </a:ext>
            </a:extLst>
          </p:cNvPr>
          <p:cNvSpPr txBox="1"/>
          <p:nvPr/>
        </p:nvSpPr>
        <p:spPr>
          <a:xfrm>
            <a:off x="8494777" y="1415534"/>
            <a:ext cx="1188722" cy="369332"/>
          </a:xfrm>
          <a:prstGeom prst="rect">
            <a:avLst/>
          </a:prstGeom>
          <a:noFill/>
        </p:spPr>
        <p:txBody>
          <a:bodyPr wrap="square" rtlCol="0">
            <a:spAutoFit/>
          </a:bodyPr>
          <a:lstStyle/>
          <a:p>
            <a:r>
              <a:rPr lang="en-US" b="1" dirty="0"/>
              <a:t>2025</a:t>
            </a:r>
          </a:p>
        </p:txBody>
      </p:sp>
    </p:spTree>
    <p:extLst>
      <p:ext uri="{BB962C8B-B14F-4D97-AF65-F5344CB8AC3E}">
        <p14:creationId xmlns:p14="http://schemas.microsoft.com/office/powerpoint/2010/main" val="6429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Most Borrowed Materials</a:t>
            </a:r>
          </a:p>
        </p:txBody>
      </p:sp>
      <p:sp>
        <p:nvSpPr>
          <p:cNvPr id="3" name="Text Placeholder 2"/>
          <p:cNvSpPr>
            <a:spLocks noGrp="1"/>
          </p:cNvSpPr>
          <p:nvPr>
            <p:ph type="body" idx="1"/>
          </p:nvPr>
        </p:nvSpPr>
        <p:spPr>
          <a:xfrm>
            <a:off x="1104900" y="1600200"/>
            <a:ext cx="4919472" cy="387626"/>
          </a:xfrm>
        </p:spPr>
        <p:txBody>
          <a:bodyPr>
            <a:normAutofit lnSpcReduction="10000"/>
          </a:bodyPr>
          <a:lstStyle/>
          <a:p>
            <a:r>
              <a:rPr lang="en-US" dirty="0"/>
              <a:t>Most Checkouts</a:t>
            </a:r>
          </a:p>
        </p:txBody>
      </p:sp>
      <p:sp>
        <p:nvSpPr>
          <p:cNvPr id="4" name="Content Placeholder 3"/>
          <p:cNvSpPr>
            <a:spLocks noGrp="1"/>
          </p:cNvSpPr>
          <p:nvPr>
            <p:ph sz="half" idx="2"/>
          </p:nvPr>
        </p:nvSpPr>
        <p:spPr>
          <a:xfrm>
            <a:off x="1104900" y="2196546"/>
            <a:ext cx="4919472" cy="3975653"/>
          </a:xfrm>
        </p:spPr>
        <p:txBody>
          <a:bodyPr/>
          <a:lstStyle/>
          <a:p>
            <a:r>
              <a:rPr lang="en-US" dirty="0" err="1"/>
              <a:t>Ipads</a:t>
            </a:r>
            <a:r>
              <a:rPr lang="en-US" dirty="0"/>
              <a:t>- 45 checkouts</a:t>
            </a:r>
          </a:p>
          <a:p>
            <a:r>
              <a:rPr lang="en-US" dirty="0"/>
              <a:t>Oculus Quest- 36 checkouts</a:t>
            </a:r>
          </a:p>
          <a:p>
            <a:r>
              <a:rPr lang="en-US" dirty="0"/>
              <a:t>Kid’s Kindle-14 checkouts</a:t>
            </a:r>
          </a:p>
          <a:p>
            <a:endParaRPr lang="en-US" dirty="0"/>
          </a:p>
        </p:txBody>
      </p:sp>
      <p:sp>
        <p:nvSpPr>
          <p:cNvPr id="5" name="Text Placeholder 4"/>
          <p:cNvSpPr>
            <a:spLocks noGrp="1"/>
          </p:cNvSpPr>
          <p:nvPr>
            <p:ph type="body" sz="quarter" idx="3"/>
          </p:nvPr>
        </p:nvSpPr>
        <p:spPr>
          <a:xfrm>
            <a:off x="6818243" y="1600200"/>
            <a:ext cx="3339548" cy="596346"/>
          </a:xfrm>
        </p:spPr>
        <p:txBody>
          <a:bodyPr>
            <a:normAutofit lnSpcReduction="10000"/>
          </a:bodyPr>
          <a:lstStyle/>
          <a:p>
            <a:r>
              <a:rPr lang="en-US" dirty="0"/>
              <a:t>Most Circulated Items</a:t>
            </a:r>
          </a:p>
        </p:txBody>
      </p:sp>
      <p:pic>
        <p:nvPicPr>
          <p:cNvPr id="8" name="Content Placeholder 7">
            <a:extLst>
              <a:ext uri="{FF2B5EF4-FFF2-40B4-BE49-F238E27FC236}">
                <a16:creationId xmlns:a16="http://schemas.microsoft.com/office/drawing/2014/main" id="{35DC3F09-437C-AC42-2E71-00605E992D65}"/>
              </a:ext>
            </a:extLst>
          </p:cNvPr>
          <p:cNvPicPr>
            <a:picLocks noGrp="1" noChangeAspect="1"/>
          </p:cNvPicPr>
          <p:nvPr>
            <p:ph sz="quarter" idx="4"/>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28430" y="3741060"/>
            <a:ext cx="2274092" cy="1516740"/>
          </a:xfrm>
        </p:spPr>
      </p:pic>
      <p:pic>
        <p:nvPicPr>
          <p:cNvPr id="11" name="Picture 10">
            <a:extLst>
              <a:ext uri="{FF2B5EF4-FFF2-40B4-BE49-F238E27FC236}">
                <a16:creationId xmlns:a16="http://schemas.microsoft.com/office/drawing/2014/main" id="{01C8C9DB-83E6-1106-2C13-7E504A959B6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665476" y="5434583"/>
            <a:ext cx="1767840" cy="1194816"/>
          </a:xfrm>
          <a:prstGeom prst="rect">
            <a:avLst/>
          </a:prstGeom>
        </p:spPr>
      </p:pic>
      <p:pic>
        <p:nvPicPr>
          <p:cNvPr id="14" name="Picture 13">
            <a:extLst>
              <a:ext uri="{FF2B5EF4-FFF2-40B4-BE49-F238E27FC236}">
                <a16:creationId xmlns:a16="http://schemas.microsoft.com/office/drawing/2014/main" id="{6202F340-16B0-4E2E-7D13-CD577542FFB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466655" y="3769414"/>
            <a:ext cx="1984514" cy="1488386"/>
          </a:xfrm>
          <a:prstGeom prst="rect">
            <a:avLst/>
          </a:prstGeom>
        </p:spPr>
      </p:pic>
      <p:sp>
        <p:nvSpPr>
          <p:cNvPr id="16" name="TextBox 15">
            <a:extLst>
              <a:ext uri="{FF2B5EF4-FFF2-40B4-BE49-F238E27FC236}">
                <a16:creationId xmlns:a16="http://schemas.microsoft.com/office/drawing/2014/main" id="{3864D8FE-47CD-92E6-7109-5C328382F8A9}"/>
              </a:ext>
            </a:extLst>
          </p:cNvPr>
          <p:cNvSpPr txBox="1"/>
          <p:nvPr/>
        </p:nvSpPr>
        <p:spPr>
          <a:xfrm>
            <a:off x="6361043" y="2335696"/>
            <a:ext cx="4651514" cy="3970318"/>
          </a:xfrm>
          <a:prstGeom prst="rect">
            <a:avLst/>
          </a:prstGeom>
          <a:noFill/>
        </p:spPr>
        <p:txBody>
          <a:bodyPr wrap="square" rtlCol="0">
            <a:spAutoFit/>
          </a:bodyPr>
          <a:lstStyle/>
          <a:p>
            <a:pPr marL="285750" indent="-285750">
              <a:buFont typeface="Wingdings" panose="05000000000000000000" pitchFamily="2" charset="2"/>
              <a:buChar char="§"/>
            </a:pPr>
            <a:r>
              <a:rPr lang="en-US" b="1" dirty="0"/>
              <a:t>DVD</a:t>
            </a:r>
            <a:r>
              <a:rPr lang="en-US" dirty="0"/>
              <a:t>: Legend of Boggy Creek-13 checkouts</a:t>
            </a:r>
          </a:p>
          <a:p>
            <a:pPr marL="285750" indent="-285750">
              <a:buFont typeface="Wingdings" panose="05000000000000000000" pitchFamily="2" charset="2"/>
              <a:buChar char="§"/>
            </a:pPr>
            <a:r>
              <a:rPr lang="en-US" b="1" dirty="0"/>
              <a:t>Children’s Book</a:t>
            </a:r>
            <a:r>
              <a:rPr lang="en-US" dirty="0"/>
              <a:t>: </a:t>
            </a:r>
            <a:r>
              <a:rPr lang="en-US" u="sng" dirty="0"/>
              <a:t>If You Give a Cat a Cupcake </a:t>
            </a:r>
            <a:r>
              <a:rPr lang="en-US" dirty="0"/>
              <a:t>by Laura Numeroff-9 checkouts</a:t>
            </a:r>
          </a:p>
          <a:p>
            <a:pPr marL="285750" indent="-285750">
              <a:buFont typeface="Wingdings" panose="05000000000000000000" pitchFamily="2" charset="2"/>
              <a:buChar char="§"/>
            </a:pPr>
            <a:r>
              <a:rPr lang="en-US" b="1" dirty="0"/>
              <a:t>Library of Things</a:t>
            </a:r>
            <a:r>
              <a:rPr lang="en-US" dirty="0"/>
              <a:t>: 100 Animals Book leapfrog Kit-9 checkouts</a:t>
            </a:r>
          </a:p>
          <a:p>
            <a:pPr marL="285750" indent="-285750">
              <a:buFont typeface="Wingdings" panose="05000000000000000000" pitchFamily="2" charset="2"/>
              <a:buChar char="§"/>
            </a:pPr>
            <a:r>
              <a:rPr lang="en-US" b="1" dirty="0"/>
              <a:t>Adult Book</a:t>
            </a:r>
            <a:r>
              <a:rPr lang="en-US" dirty="0"/>
              <a:t>: </a:t>
            </a:r>
            <a:r>
              <a:rPr lang="en-US" u="sng" dirty="0"/>
              <a:t>Crow Trap </a:t>
            </a:r>
            <a:r>
              <a:rPr lang="en-US" dirty="0"/>
              <a:t>by Ann Cleaves-8 checkouts</a:t>
            </a:r>
          </a:p>
          <a:p>
            <a:pPr marL="285750" indent="-285750">
              <a:buFont typeface="Wingdings" panose="05000000000000000000" pitchFamily="2" charset="2"/>
              <a:buChar char="§"/>
            </a:pPr>
            <a:r>
              <a:rPr lang="en-US" b="1" dirty="0"/>
              <a:t>Non-Fiction Adult Book</a:t>
            </a:r>
            <a:r>
              <a:rPr lang="en-US" dirty="0"/>
              <a:t>: </a:t>
            </a:r>
            <a:r>
              <a:rPr lang="en-US" u="sng" dirty="0"/>
              <a:t>Paleo perfected: 150 recipes</a:t>
            </a:r>
            <a:r>
              <a:rPr lang="en-US" dirty="0"/>
              <a:t>-7 checkouts</a:t>
            </a:r>
          </a:p>
          <a:p>
            <a:pPr marL="285750" indent="-285750">
              <a:buFont typeface="Wingdings" panose="05000000000000000000" pitchFamily="2" charset="2"/>
              <a:buChar char="§"/>
            </a:pPr>
            <a:r>
              <a:rPr lang="en-US" b="1" dirty="0"/>
              <a:t>Juvenile Fiction</a:t>
            </a:r>
            <a:r>
              <a:rPr lang="en-US" dirty="0"/>
              <a:t>: </a:t>
            </a:r>
            <a:r>
              <a:rPr lang="en-US" u="sng" dirty="0"/>
              <a:t>Treasure Hunters </a:t>
            </a:r>
            <a:r>
              <a:rPr lang="en-US" dirty="0"/>
              <a:t>by James Patterson-6 checkouts</a:t>
            </a:r>
          </a:p>
          <a:p>
            <a:pPr marL="285750" indent="-285750">
              <a:buFont typeface="Wingdings" panose="05000000000000000000" pitchFamily="2" charset="2"/>
              <a:buChar char="§"/>
            </a:pPr>
            <a:endParaRPr lang="en-US" dirty="0"/>
          </a:p>
        </p:txBody>
      </p:sp>
    </p:spTree>
    <p:extLst>
      <p:ext uri="{BB962C8B-B14F-4D97-AF65-F5344CB8AC3E}">
        <p14:creationId xmlns:p14="http://schemas.microsoft.com/office/powerpoint/2010/main" val="222449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2025 Financial Overview (pie charts)</a:t>
            </a:r>
          </a:p>
        </p:txBody>
      </p:sp>
      <p:pic>
        <p:nvPicPr>
          <p:cNvPr id="4" name="Picture 3">
            <a:extLst>
              <a:ext uri="{FF2B5EF4-FFF2-40B4-BE49-F238E27FC236}">
                <a16:creationId xmlns:a16="http://schemas.microsoft.com/office/drawing/2014/main" id="{A8481E96-1325-B50A-E0CB-BBF06A37C7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5970" y="1437515"/>
            <a:ext cx="3352800" cy="2514600"/>
          </a:xfrm>
          <a:prstGeom prst="rect">
            <a:avLst/>
          </a:prstGeom>
        </p:spPr>
      </p:pic>
      <p:pic>
        <p:nvPicPr>
          <p:cNvPr id="6" name="Picture 5">
            <a:extLst>
              <a:ext uri="{FF2B5EF4-FFF2-40B4-BE49-F238E27FC236}">
                <a16:creationId xmlns:a16="http://schemas.microsoft.com/office/drawing/2014/main" id="{A75D662B-AB1A-4BF5-3C39-954B5D4977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9994" y="1437515"/>
            <a:ext cx="3352800" cy="2514600"/>
          </a:xfrm>
          <a:prstGeom prst="rect">
            <a:avLst/>
          </a:prstGeom>
        </p:spPr>
      </p:pic>
      <p:pic>
        <p:nvPicPr>
          <p:cNvPr id="8" name="Picture 7">
            <a:extLst>
              <a:ext uri="{FF2B5EF4-FFF2-40B4-BE49-F238E27FC236}">
                <a16:creationId xmlns:a16="http://schemas.microsoft.com/office/drawing/2014/main" id="{B8F1B15E-99C8-1902-3C1C-51CB2F8D5E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9078" y="4163185"/>
            <a:ext cx="3352800" cy="2514600"/>
          </a:xfrm>
          <a:prstGeom prst="rect">
            <a:avLst/>
          </a:prstGeom>
        </p:spPr>
      </p:pic>
      <p:sp>
        <p:nvSpPr>
          <p:cNvPr id="11" name="TextBox 10">
            <a:extLst>
              <a:ext uri="{FF2B5EF4-FFF2-40B4-BE49-F238E27FC236}">
                <a16:creationId xmlns:a16="http://schemas.microsoft.com/office/drawing/2014/main" id="{DFD1CB4E-2342-4549-FBE9-02850E3451F7}"/>
              </a:ext>
            </a:extLst>
          </p:cNvPr>
          <p:cNvSpPr txBox="1"/>
          <p:nvPr/>
        </p:nvSpPr>
        <p:spPr>
          <a:xfrm>
            <a:off x="1581417" y="3296992"/>
            <a:ext cx="1004552" cy="307777"/>
          </a:xfrm>
          <a:prstGeom prst="rect">
            <a:avLst/>
          </a:prstGeom>
          <a:noFill/>
        </p:spPr>
        <p:txBody>
          <a:bodyPr wrap="square" rtlCol="0">
            <a:spAutoFit/>
          </a:bodyPr>
          <a:lstStyle/>
          <a:p>
            <a:r>
              <a:rPr lang="en-US" sz="1400" dirty="0"/>
              <a:t>$671,998</a:t>
            </a:r>
          </a:p>
        </p:txBody>
      </p:sp>
      <p:sp>
        <p:nvSpPr>
          <p:cNvPr id="13" name="TextBox 12">
            <a:extLst>
              <a:ext uri="{FF2B5EF4-FFF2-40B4-BE49-F238E27FC236}">
                <a16:creationId xmlns:a16="http://schemas.microsoft.com/office/drawing/2014/main" id="{7E60BB59-10D9-40E2-639B-9EF13BDF5D8C}"/>
              </a:ext>
            </a:extLst>
          </p:cNvPr>
          <p:cNvSpPr txBox="1"/>
          <p:nvPr/>
        </p:nvSpPr>
        <p:spPr>
          <a:xfrm>
            <a:off x="10122794" y="3429000"/>
            <a:ext cx="1305478" cy="307777"/>
          </a:xfrm>
          <a:prstGeom prst="rect">
            <a:avLst/>
          </a:prstGeom>
          <a:noFill/>
        </p:spPr>
        <p:txBody>
          <a:bodyPr wrap="square" rtlCol="0">
            <a:spAutoFit/>
          </a:bodyPr>
          <a:lstStyle/>
          <a:p>
            <a:r>
              <a:rPr lang="en-US" sz="1400" dirty="0"/>
              <a:t>$466,383.77</a:t>
            </a:r>
          </a:p>
        </p:txBody>
      </p:sp>
      <p:sp>
        <p:nvSpPr>
          <p:cNvPr id="15" name="TextBox 14">
            <a:extLst>
              <a:ext uri="{FF2B5EF4-FFF2-40B4-BE49-F238E27FC236}">
                <a16:creationId xmlns:a16="http://schemas.microsoft.com/office/drawing/2014/main" id="{AC3FD81E-3FAD-F1C7-322B-3A7A3DE9968F}"/>
              </a:ext>
            </a:extLst>
          </p:cNvPr>
          <p:cNvSpPr txBox="1"/>
          <p:nvPr/>
        </p:nvSpPr>
        <p:spPr>
          <a:xfrm>
            <a:off x="746975" y="5774635"/>
            <a:ext cx="1004552" cy="307777"/>
          </a:xfrm>
          <a:prstGeom prst="rect">
            <a:avLst/>
          </a:prstGeom>
          <a:noFill/>
        </p:spPr>
        <p:txBody>
          <a:bodyPr wrap="square" rtlCol="0">
            <a:spAutoFit/>
          </a:bodyPr>
          <a:lstStyle/>
          <a:p>
            <a:r>
              <a:rPr lang="en-US" sz="1400" dirty="0"/>
              <a:t>$667,005</a:t>
            </a:r>
          </a:p>
        </p:txBody>
      </p:sp>
      <p:sp>
        <p:nvSpPr>
          <p:cNvPr id="16" name="TextBox 15">
            <a:extLst>
              <a:ext uri="{FF2B5EF4-FFF2-40B4-BE49-F238E27FC236}">
                <a16:creationId xmlns:a16="http://schemas.microsoft.com/office/drawing/2014/main" id="{4E2EDF1F-31F1-4290-CA06-C3A82CF91B99}"/>
              </a:ext>
            </a:extLst>
          </p:cNvPr>
          <p:cNvSpPr txBox="1"/>
          <p:nvPr/>
        </p:nvSpPr>
        <p:spPr>
          <a:xfrm>
            <a:off x="9191878" y="5774635"/>
            <a:ext cx="1305479" cy="307777"/>
          </a:xfrm>
          <a:prstGeom prst="rect">
            <a:avLst/>
          </a:prstGeom>
          <a:noFill/>
        </p:spPr>
        <p:txBody>
          <a:bodyPr wrap="square" rtlCol="0">
            <a:spAutoFit/>
          </a:bodyPr>
          <a:lstStyle/>
          <a:p>
            <a:r>
              <a:rPr lang="en-US" sz="1400" dirty="0"/>
              <a:t>$461,747.43</a:t>
            </a:r>
          </a:p>
        </p:txBody>
      </p:sp>
      <p:pic>
        <p:nvPicPr>
          <p:cNvPr id="19" name="Picture 18">
            <a:extLst>
              <a:ext uri="{FF2B5EF4-FFF2-40B4-BE49-F238E27FC236}">
                <a16:creationId xmlns:a16="http://schemas.microsoft.com/office/drawing/2014/main" id="{F77FB354-4F58-9591-3E94-E6F80B13CF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1527" y="4216468"/>
            <a:ext cx="3251663" cy="2438747"/>
          </a:xfrm>
          <a:prstGeom prst="rect">
            <a:avLst/>
          </a:prstGeom>
        </p:spPr>
      </p:pic>
    </p:spTree>
    <p:extLst>
      <p:ext uri="{BB962C8B-B14F-4D97-AF65-F5344CB8AC3E}">
        <p14:creationId xmlns:p14="http://schemas.microsoft.com/office/powerpoint/2010/main" val="152700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B96B9-7CE2-0B1A-2373-7D05A0232C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8E6614-269E-5B19-E36A-D342CAFF839A}"/>
              </a:ext>
            </a:extLst>
          </p:cNvPr>
          <p:cNvSpPr>
            <a:spLocks noGrp="1"/>
          </p:cNvSpPr>
          <p:nvPr>
            <p:ph type="title"/>
          </p:nvPr>
        </p:nvSpPr>
        <p:spPr/>
        <p:txBody>
          <a:bodyPr/>
          <a:lstStyle/>
          <a:p>
            <a:r>
              <a:rPr lang="en-US" dirty="0"/>
              <a:t>2025 Accomplishments</a:t>
            </a:r>
          </a:p>
        </p:txBody>
      </p:sp>
      <p:sp>
        <p:nvSpPr>
          <p:cNvPr id="4" name="TextBox 3">
            <a:extLst>
              <a:ext uri="{FF2B5EF4-FFF2-40B4-BE49-F238E27FC236}">
                <a16:creationId xmlns:a16="http://schemas.microsoft.com/office/drawing/2014/main" id="{F9EE8A6F-B13B-A1CE-7DC1-BF0506058F8C}"/>
              </a:ext>
            </a:extLst>
          </p:cNvPr>
          <p:cNvSpPr txBox="1"/>
          <p:nvPr/>
        </p:nvSpPr>
        <p:spPr>
          <a:xfrm>
            <a:off x="864704" y="1490870"/>
            <a:ext cx="8281780" cy="4801314"/>
          </a:xfrm>
          <a:prstGeom prst="rect">
            <a:avLst/>
          </a:prstGeom>
          <a:noFill/>
        </p:spPr>
        <p:txBody>
          <a:bodyPr wrap="square">
            <a:spAutoFit/>
          </a:bodyPr>
          <a:lstStyle/>
          <a:p>
            <a:pPr marL="285750" indent="-285750">
              <a:buFont typeface="Arial" panose="020B0604020202020204" pitchFamily="34" charset="0"/>
              <a:buChar char="•"/>
            </a:pPr>
            <a:r>
              <a:rPr lang="en-US" dirty="0"/>
              <a:t>South Patio shade/tables-Thanks to grants from AARP and the Norwood Chamber of Commerce (community gathering/programming space)</a:t>
            </a:r>
          </a:p>
          <a:p>
            <a:pPr marL="285750" indent="-285750">
              <a:buFont typeface="Arial" panose="020B0604020202020204" pitchFamily="34" charset="0"/>
              <a:buChar char="•"/>
            </a:pPr>
            <a:r>
              <a:rPr lang="en-US" dirty="0"/>
              <a:t>Maintained staff through another transition/realigned job duties</a:t>
            </a:r>
          </a:p>
          <a:p>
            <a:pPr marL="285750" indent="-285750">
              <a:buFont typeface="Arial" panose="020B0604020202020204" pitchFamily="34" charset="0"/>
              <a:buChar char="•"/>
            </a:pPr>
            <a:r>
              <a:rPr lang="en-US" dirty="0"/>
              <a:t>Little Free Library up and prosperous</a:t>
            </a:r>
          </a:p>
          <a:p>
            <a:pPr marL="285750" indent="-285750">
              <a:buFont typeface="Arial" panose="020B0604020202020204" pitchFamily="34" charset="0"/>
              <a:buChar char="•"/>
            </a:pPr>
            <a:r>
              <a:rPr lang="en-US" dirty="0"/>
              <a:t>Re-vamped the entire computer lab for more efficiency and cuts costs</a:t>
            </a:r>
          </a:p>
          <a:p>
            <a:pPr marL="285750" indent="-285750">
              <a:buFont typeface="Arial" panose="020B0604020202020204" pitchFamily="34" charset="0"/>
              <a:buChar char="•"/>
            </a:pPr>
            <a:r>
              <a:rPr lang="en-US" dirty="0"/>
              <a:t>Designed and implemented the new logo</a:t>
            </a:r>
          </a:p>
          <a:p>
            <a:pPr marL="285750" indent="-285750">
              <a:buFont typeface="Arial" panose="020B0604020202020204" pitchFamily="34" charset="0"/>
              <a:buChar char="•"/>
            </a:pPr>
            <a:r>
              <a:rPr lang="en-US" dirty="0"/>
              <a:t>Grew our Library of Things with patron requests and suggestions from other libraries</a:t>
            </a:r>
          </a:p>
          <a:p>
            <a:pPr marL="285750" indent="-285750">
              <a:buFont typeface="Arial" panose="020B0604020202020204" pitchFamily="34" charset="0"/>
              <a:buChar char="•"/>
            </a:pPr>
            <a:r>
              <a:rPr lang="en-US" dirty="0"/>
              <a:t>Flag Disposal box and new partnership</a:t>
            </a:r>
          </a:p>
          <a:p>
            <a:pPr marL="285750" indent="-285750">
              <a:buFont typeface="Arial" panose="020B0604020202020204" pitchFamily="34" charset="0"/>
              <a:buChar char="•"/>
            </a:pPr>
            <a:r>
              <a:rPr lang="en-US" dirty="0"/>
              <a:t>Re-implemented Adult Craft night every month</a:t>
            </a:r>
          </a:p>
          <a:p>
            <a:pPr marL="285750" indent="-285750">
              <a:buFont typeface="Arial" panose="020B0604020202020204" pitchFamily="34" charset="0"/>
              <a:buChar char="•"/>
            </a:pPr>
            <a:r>
              <a:rPr lang="en-US" dirty="0"/>
              <a:t>Started the Blood Mobile coming into our community</a:t>
            </a:r>
          </a:p>
          <a:p>
            <a:pPr marL="285750" indent="-285750">
              <a:buFont typeface="Arial" panose="020B0604020202020204" pitchFamily="34" charset="0"/>
              <a:buChar char="•"/>
            </a:pPr>
            <a:r>
              <a:rPr lang="en-US" dirty="0"/>
              <a:t>Started senior yoga classes with a brand-new instructor (up to 3 classes per week!)</a:t>
            </a:r>
          </a:p>
          <a:p>
            <a:pPr marL="285750" indent="-285750">
              <a:buFont typeface="Arial" panose="020B0604020202020204" pitchFamily="34" charset="0"/>
              <a:buChar char="•"/>
            </a:pPr>
            <a:r>
              <a:rPr lang="en-US" dirty="0"/>
              <a:t>Started getting the Friends of the Library back up and running</a:t>
            </a:r>
          </a:p>
          <a:p>
            <a:pPr marL="285750" indent="-285750">
              <a:buFont typeface="Arial" panose="020B0604020202020204" pitchFamily="34" charset="0"/>
              <a:buChar char="•"/>
            </a:pPr>
            <a:r>
              <a:rPr lang="en-US" dirty="0"/>
              <a:t>Changed library hours to better serve patron needs and financials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5" name="AutoShape 2">
            <a:extLst>
              <a:ext uri="{FF2B5EF4-FFF2-40B4-BE49-F238E27FC236}">
                <a16:creationId xmlns:a16="http://schemas.microsoft.com/office/drawing/2014/main" id="{9D5AFA8D-0121-C063-C8A9-181FD97C2B05}"/>
              </a:ext>
            </a:extLst>
          </p:cNvPr>
          <p:cNvSpPr>
            <a:spLocks noChangeAspect="1" noChangeArrowheads="1"/>
          </p:cNvSpPr>
          <p:nvPr/>
        </p:nvSpPr>
        <p:spPr bwMode="auto">
          <a:xfrm>
            <a:off x="5943599" y="3276599"/>
            <a:ext cx="2017643" cy="20176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C6ABA8BE-7481-22AE-D8BB-60CC5A987355}"/>
              </a:ext>
            </a:extLst>
          </p:cNvPr>
          <p:cNvPicPr>
            <a:picLocks noChangeAspect="1"/>
          </p:cNvPicPr>
          <p:nvPr/>
        </p:nvPicPr>
        <p:blipFill>
          <a:blip r:embed="rId2"/>
          <a:stretch>
            <a:fillRect/>
          </a:stretch>
        </p:blipFill>
        <p:spPr>
          <a:xfrm>
            <a:off x="9392478" y="1865889"/>
            <a:ext cx="2348949" cy="2258893"/>
          </a:xfrm>
          <a:prstGeom prst="rect">
            <a:avLst/>
          </a:prstGeom>
        </p:spPr>
      </p:pic>
    </p:spTree>
    <p:extLst>
      <p:ext uri="{BB962C8B-B14F-4D97-AF65-F5344CB8AC3E}">
        <p14:creationId xmlns:p14="http://schemas.microsoft.com/office/powerpoint/2010/main" val="370535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Goals/Initiatives</a:t>
            </a:r>
          </a:p>
        </p:txBody>
      </p:sp>
      <p:sp>
        <p:nvSpPr>
          <p:cNvPr id="5" name="Content Placeholder 4">
            <a:extLst>
              <a:ext uri="{FF2B5EF4-FFF2-40B4-BE49-F238E27FC236}">
                <a16:creationId xmlns:a16="http://schemas.microsoft.com/office/drawing/2014/main" id="{C773283D-C27E-44FE-B758-9A1CFD938716}"/>
              </a:ext>
            </a:extLst>
          </p:cNvPr>
          <p:cNvSpPr>
            <a:spLocks noGrp="1"/>
          </p:cNvSpPr>
          <p:nvPr>
            <p:ph idx="1"/>
          </p:nvPr>
        </p:nvSpPr>
        <p:spPr>
          <a:xfrm>
            <a:off x="1104900" y="1600200"/>
            <a:ext cx="9982200" cy="5049078"/>
          </a:xfrm>
        </p:spPr>
        <p:txBody>
          <a:bodyPr/>
          <a:lstStyle/>
          <a:p>
            <a:r>
              <a:rPr lang="en-US" dirty="0"/>
              <a:t>Stronger Financial Foundation</a:t>
            </a:r>
          </a:p>
          <a:p>
            <a:pPr lvl="1"/>
            <a:r>
              <a:rPr lang="en-US" dirty="0"/>
              <a:t>Continue working toward $100,000 in reserves (3–5-year plan)</a:t>
            </a:r>
          </a:p>
          <a:p>
            <a:pPr lvl="1"/>
            <a:r>
              <a:rPr lang="en-US" dirty="0"/>
              <a:t>Partner with Friends of the Library</a:t>
            </a:r>
          </a:p>
          <a:p>
            <a:pPr lvl="1"/>
            <a:r>
              <a:rPr lang="en-US" dirty="0"/>
              <a:t>Maintain adequate staffing</a:t>
            </a:r>
          </a:p>
          <a:p>
            <a:r>
              <a:rPr lang="en-US" dirty="0"/>
              <a:t>Establish a plan for a Capital Campaign for 2027</a:t>
            </a:r>
          </a:p>
          <a:p>
            <a:pPr lvl="1"/>
            <a:r>
              <a:rPr lang="en-US" dirty="0"/>
              <a:t>Took 2026 off grant requests for Telluride Foundation</a:t>
            </a:r>
          </a:p>
          <a:p>
            <a:r>
              <a:rPr lang="en-US" dirty="0"/>
              <a:t>Focused grant writing (per bond language-community gathering/program spaces)</a:t>
            </a:r>
          </a:p>
          <a:p>
            <a:pPr lvl="1"/>
            <a:r>
              <a:rPr lang="en-US" dirty="0"/>
              <a:t>Completing an outdoor amphitheater on the south side of property</a:t>
            </a:r>
          </a:p>
          <a:p>
            <a:pPr lvl="1"/>
            <a:r>
              <a:rPr lang="en-US" dirty="0"/>
              <a:t>Completing walking trails on property</a:t>
            </a:r>
          </a:p>
          <a:p>
            <a:pPr lvl="1"/>
            <a:r>
              <a:rPr lang="en-US" dirty="0"/>
              <a:t>Adding a greenhouse to property (partner with CSU extension or similar groups)</a:t>
            </a:r>
          </a:p>
          <a:p>
            <a:r>
              <a:rPr lang="en-US" dirty="0"/>
              <a:t>Increase Senior and Teen program participation</a:t>
            </a:r>
          </a:p>
          <a:p>
            <a:pPr lvl="1"/>
            <a:r>
              <a:rPr lang="en-US" dirty="0"/>
              <a:t>New programs</a:t>
            </a:r>
          </a:p>
          <a:p>
            <a:pPr lvl="1"/>
            <a:r>
              <a:rPr lang="en-US" dirty="0"/>
              <a:t>Adjust current programs</a:t>
            </a:r>
          </a:p>
          <a:p>
            <a:pPr lvl="1"/>
            <a:endParaRPr lang="en-US" dirty="0"/>
          </a:p>
        </p:txBody>
      </p:sp>
    </p:spTree>
    <p:extLst>
      <p:ext uri="{BB962C8B-B14F-4D97-AF65-F5344CB8AC3E}">
        <p14:creationId xmlns:p14="http://schemas.microsoft.com/office/powerpoint/2010/main" val="422450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759F0-B73B-6C28-2377-721C1E78A6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B4CE21-CCDF-B1CE-AA10-8E77CDFF27A5}"/>
              </a:ext>
            </a:extLst>
          </p:cNvPr>
          <p:cNvSpPr>
            <a:spLocks noGrp="1"/>
          </p:cNvSpPr>
          <p:nvPr>
            <p:ph type="title"/>
          </p:nvPr>
        </p:nvSpPr>
        <p:spPr/>
        <p:txBody>
          <a:bodyPr/>
          <a:lstStyle/>
          <a:p>
            <a:r>
              <a:rPr lang="en-US" dirty="0"/>
              <a:t>Programs</a:t>
            </a:r>
          </a:p>
        </p:txBody>
      </p:sp>
      <p:sp>
        <p:nvSpPr>
          <p:cNvPr id="4" name="Text Placeholder 3">
            <a:extLst>
              <a:ext uri="{FF2B5EF4-FFF2-40B4-BE49-F238E27FC236}">
                <a16:creationId xmlns:a16="http://schemas.microsoft.com/office/drawing/2014/main" id="{E6060467-7D8C-CA1B-2CFF-599B77EAD99A}"/>
              </a:ext>
            </a:extLst>
          </p:cNvPr>
          <p:cNvSpPr>
            <a:spLocks noGrp="1"/>
          </p:cNvSpPr>
          <p:nvPr>
            <p:ph type="body" sz="half" idx="2"/>
          </p:nvPr>
        </p:nvSpPr>
        <p:spPr/>
        <p:txBody>
          <a:bodyPr>
            <a:normAutofit lnSpcReduction="10000"/>
          </a:bodyPr>
          <a:lstStyle/>
          <a:p>
            <a:r>
              <a:rPr lang="en-US" b="1" u="sng" dirty="0"/>
              <a:t>Ongoing Programs</a:t>
            </a:r>
          </a:p>
          <a:p>
            <a:pPr marL="285750" indent="-285750">
              <a:buFont typeface="Arial" panose="020B0604020202020204" pitchFamily="34" charset="0"/>
              <a:buChar char="•"/>
            </a:pPr>
            <a:r>
              <a:rPr lang="en-US" sz="1200" dirty="0"/>
              <a:t>Chess Club</a:t>
            </a:r>
          </a:p>
          <a:p>
            <a:pPr marL="285750" indent="-285750">
              <a:buFont typeface="Arial" panose="020B0604020202020204" pitchFamily="34" charset="0"/>
              <a:buChar char="•"/>
            </a:pPr>
            <a:r>
              <a:rPr lang="en-US" sz="1200" dirty="0"/>
              <a:t>Dungeons &amp; Dragons (Teens &amp; kid groups)</a:t>
            </a:r>
          </a:p>
          <a:p>
            <a:pPr marL="285750" indent="-285750">
              <a:buFont typeface="Arial" panose="020B0604020202020204" pitchFamily="34" charset="0"/>
              <a:buChar char="•"/>
            </a:pPr>
            <a:r>
              <a:rPr lang="en-US" sz="1200" dirty="0"/>
              <a:t>Adult Book Club</a:t>
            </a:r>
          </a:p>
          <a:p>
            <a:pPr marL="285750" indent="-285750">
              <a:buFont typeface="Arial" panose="020B0604020202020204" pitchFamily="34" charset="0"/>
              <a:buChar char="•"/>
            </a:pPr>
            <a:r>
              <a:rPr lang="en-US" sz="1200" dirty="0"/>
              <a:t>Craft night</a:t>
            </a:r>
          </a:p>
          <a:p>
            <a:pPr marL="285750" indent="-285750">
              <a:buFont typeface="Arial" panose="020B0604020202020204" pitchFamily="34" charset="0"/>
              <a:buChar char="•"/>
            </a:pPr>
            <a:r>
              <a:rPr lang="en-US" sz="1200" dirty="0"/>
              <a:t>Gymnastics</a:t>
            </a:r>
          </a:p>
          <a:p>
            <a:pPr marL="285750" indent="-285750">
              <a:buFont typeface="Arial" panose="020B0604020202020204" pitchFamily="34" charset="0"/>
              <a:buChar char="•"/>
            </a:pPr>
            <a:r>
              <a:rPr lang="en-US" sz="1200" dirty="0"/>
              <a:t>Yoga</a:t>
            </a:r>
          </a:p>
          <a:p>
            <a:pPr marL="285750" indent="-285750">
              <a:buFont typeface="Arial" panose="020B0604020202020204" pitchFamily="34" charset="0"/>
              <a:buChar char="•"/>
            </a:pPr>
            <a:r>
              <a:rPr lang="en-US" sz="1200" dirty="0"/>
              <a:t>Senior yoga</a:t>
            </a:r>
          </a:p>
          <a:p>
            <a:pPr marL="285750" indent="-285750">
              <a:buFont typeface="Arial" panose="020B0604020202020204" pitchFamily="34" charset="0"/>
              <a:buChar char="•"/>
            </a:pPr>
            <a:r>
              <a:rPr lang="en-US" sz="1200" dirty="0"/>
              <a:t>Sound Bath</a:t>
            </a:r>
          </a:p>
          <a:p>
            <a:pPr marL="285750" indent="-285750">
              <a:buFont typeface="Arial" panose="020B0604020202020204" pitchFamily="34" charset="0"/>
              <a:buChar char="•"/>
            </a:pPr>
            <a:r>
              <a:rPr lang="en-US" sz="1200" dirty="0"/>
              <a:t>Free Friday Lunch</a:t>
            </a:r>
          </a:p>
          <a:p>
            <a:pPr marL="285750" indent="-285750">
              <a:buFont typeface="Arial" panose="020B0604020202020204" pitchFamily="34" charset="0"/>
              <a:buChar char="•"/>
            </a:pPr>
            <a:r>
              <a:rPr lang="en-US" sz="1200" dirty="0"/>
              <a:t>STEAM</a:t>
            </a:r>
          </a:p>
          <a:p>
            <a:pPr marL="285750" indent="-285750">
              <a:buFont typeface="Arial" panose="020B0604020202020204" pitchFamily="34" charset="0"/>
              <a:buChar char="•"/>
            </a:pPr>
            <a:r>
              <a:rPr lang="en-US" sz="1200" dirty="0"/>
              <a:t>Little’s Storytime</a:t>
            </a:r>
          </a:p>
          <a:p>
            <a:pPr marL="285750" indent="-285750">
              <a:buFont typeface="Arial" panose="020B0604020202020204" pitchFamily="34" charset="0"/>
              <a:buChar char="•"/>
            </a:pPr>
            <a:r>
              <a:rPr lang="en-US" sz="1200" dirty="0"/>
              <a:t>Library Club</a:t>
            </a:r>
          </a:p>
          <a:p>
            <a:pPr marL="285750" indent="-285750">
              <a:buFont typeface="Arial" panose="020B0604020202020204" pitchFamily="34" charset="0"/>
              <a:buChar char="•"/>
            </a:pPr>
            <a:r>
              <a:rPr lang="en-US" sz="1200" dirty="0"/>
              <a:t>Stories &amp; </a:t>
            </a:r>
            <a:r>
              <a:rPr lang="en-US" sz="1200"/>
              <a:t>Poems </a:t>
            </a:r>
            <a:endParaRPr lang="en-US" sz="1200" dirty="0"/>
          </a:p>
          <a:p>
            <a:pPr marL="285750" indent="-285750">
              <a:buFont typeface="Arial" panose="020B0604020202020204" pitchFamily="34" charset="0"/>
              <a:buChar char="•"/>
            </a:pPr>
            <a:r>
              <a:rPr lang="en-US" sz="1200" dirty="0"/>
              <a:t>Summer Reading Program</a:t>
            </a:r>
          </a:p>
        </p:txBody>
      </p:sp>
      <p:sp>
        <p:nvSpPr>
          <p:cNvPr id="3" name="Content Placeholder 2">
            <a:extLst>
              <a:ext uri="{FF2B5EF4-FFF2-40B4-BE49-F238E27FC236}">
                <a16:creationId xmlns:a16="http://schemas.microsoft.com/office/drawing/2014/main" id="{E8182F33-2A47-A855-71D0-AC4FD920B679}"/>
              </a:ext>
            </a:extLst>
          </p:cNvPr>
          <p:cNvSpPr>
            <a:spLocks noGrp="1"/>
          </p:cNvSpPr>
          <p:nvPr>
            <p:ph idx="1"/>
          </p:nvPr>
        </p:nvSpPr>
        <p:spPr/>
        <p:txBody>
          <a:bodyPr/>
          <a:lstStyle/>
          <a:p>
            <a:pPr marL="0" indent="0">
              <a:buNone/>
            </a:pPr>
            <a:r>
              <a:rPr lang="en-US" b="1" u="sng" dirty="0"/>
              <a:t>New programs/events in 2025</a:t>
            </a:r>
          </a:p>
          <a:p>
            <a:r>
              <a:rPr lang="en-US" sz="1600" dirty="0"/>
              <a:t>Trading Card Club </a:t>
            </a:r>
          </a:p>
          <a:p>
            <a:r>
              <a:rPr lang="en-US" sz="1600" dirty="0"/>
              <a:t>Ofrenda</a:t>
            </a:r>
          </a:p>
          <a:p>
            <a:r>
              <a:rPr lang="en-US" sz="1600" dirty="0"/>
              <a:t>Yard sale</a:t>
            </a:r>
          </a:p>
          <a:p>
            <a:r>
              <a:rPr lang="en-US" sz="1600" dirty="0"/>
              <a:t>Pancakes, PJs, and Polar Express</a:t>
            </a:r>
          </a:p>
          <a:p>
            <a:r>
              <a:rPr lang="en-US" sz="1600" dirty="0"/>
              <a:t>Coat Drive</a:t>
            </a:r>
          </a:p>
          <a:p>
            <a:r>
              <a:rPr lang="en-US" sz="1600" dirty="0"/>
              <a:t>“Let Them” event with Shelley Fourney</a:t>
            </a:r>
          </a:p>
          <a:p>
            <a:r>
              <a:rPr lang="en-US" sz="1600" dirty="0"/>
              <a:t>Hot lunch partnership w/Fresh Food Hub</a:t>
            </a:r>
          </a:p>
          <a:p>
            <a:r>
              <a:rPr lang="en-US" sz="1600" dirty="0"/>
              <a:t>Puzzle competition</a:t>
            </a:r>
          </a:p>
          <a:p>
            <a:endParaRPr lang="en-US" sz="1600" dirty="0"/>
          </a:p>
          <a:p>
            <a:endParaRPr lang="en-US" sz="1600" dirty="0"/>
          </a:p>
        </p:txBody>
      </p:sp>
    </p:spTree>
    <p:extLst>
      <p:ext uri="{BB962C8B-B14F-4D97-AF65-F5344CB8AC3E}">
        <p14:creationId xmlns:p14="http://schemas.microsoft.com/office/powerpoint/2010/main" val="4255418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cademic Literature 16x9">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F03431380.potx" id="{B573BD99-E105-4D2A-964B-B901A176567A}" vid="{B1D363B9-18DE-4874-9E2B-FD69B5C6548D}"/>
    </a:ext>
  </a:extLst>
</a:theme>
</file>

<file path=ppt/theme/theme2.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DDBB83-77C1-4099-A0AA-289882E745E2}">
  <ds:schemaRefs>
    <ds:schemaRef ds:uri="http://purl.org/dc/elements/1.1/"/>
    <ds:schemaRef ds:uri="http://purl.org/dc/terms/"/>
    <ds:schemaRef ds:uri="http://schemas.microsoft.com/office/2006/documentManagement/types"/>
    <ds:schemaRef ds:uri="4873beb7-5857-4685-be1f-d57550cc96cc"/>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561E720F-F05D-4536-9C34-0CFCED65D3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Academic presentation, pinstripe and ribbon design (widescreen)</Template>
  <TotalTime>16430</TotalTime>
  <Words>1094</Words>
  <Application>Microsoft Office PowerPoint</Application>
  <PresentationFormat>Widescreen</PresentationFormat>
  <Paragraphs>159</Paragraphs>
  <Slides>12</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18" baseType="lpstr">
      <vt:lpstr>Arial</vt:lpstr>
      <vt:lpstr>Euphemia</vt:lpstr>
      <vt:lpstr>Plantagenet Cherokee</vt:lpstr>
      <vt:lpstr>Wingdings</vt:lpstr>
      <vt:lpstr>Academic Literature 16x9</vt:lpstr>
      <vt:lpstr>Acrobat Document</vt:lpstr>
      <vt:lpstr>Lone Cone Library</vt:lpstr>
      <vt:lpstr>Table of Contents</vt:lpstr>
      <vt:lpstr>Interim Director’s Message</vt:lpstr>
      <vt:lpstr>2024/2025 Numbers Comparison</vt:lpstr>
      <vt:lpstr>Most Borrowed Materials</vt:lpstr>
      <vt:lpstr>2025 Financial Overview (pie charts)</vt:lpstr>
      <vt:lpstr>2025 Accomplishments</vt:lpstr>
      <vt:lpstr>Goals/Initiatives</vt:lpstr>
      <vt:lpstr>Programs</vt:lpstr>
      <vt:lpstr>2025 Grants</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Office Manager LCL</dc:creator>
  <cp:lastModifiedBy>Kerry Bentler Lone Cone Library</cp:lastModifiedBy>
  <cp:revision>1</cp:revision>
  <cp:lastPrinted>2026-02-17T18:18:58Z</cp:lastPrinted>
  <dcterms:created xsi:type="dcterms:W3CDTF">2025-11-26T22:04:21Z</dcterms:created>
  <dcterms:modified xsi:type="dcterms:W3CDTF">2026-03-02T20:54:13Z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